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81"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ile medio 2 - Color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016" autoAdjust="0"/>
    <p:restoredTop sz="94660"/>
  </p:normalViewPr>
  <p:slideViewPr>
    <p:cSldViewPr snapToGrid="0">
      <p:cViewPr varScale="1">
        <p:scale>
          <a:sx n="76" d="100"/>
          <a:sy n="76" d="100"/>
        </p:scale>
        <p:origin x="90" y="79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titolo">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sp>
          <p:nvSpPr>
            <p:cNvPr id="15" name="Freeform 14"/>
            <p:cNvSpPr/>
            <p:nvPr/>
          </p:nvSpPr>
          <p:spPr>
            <a:xfrm>
              <a:off x="0" y="-7862"/>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it-IT" smtClean="0"/>
              <a:t>Fare clic per modificare lo stile del titolo</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smtClean="0"/>
              <a:t>Fare clic per modificare lo stile del sottotitolo dello schema</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2/22/2016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smtClean="0"/>
              <a:t>Fare clic per modificare lo stile del titolo</a:t>
            </a:r>
            <a:endParaRPr lang="en-US" dirty="0"/>
          </a:p>
        </p:txBody>
      </p:sp>
      <p:sp>
        <p:nvSpPr>
          <p:cNvPr id="3" name="Content Placeholder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Date Placeholder 3"/>
          <p:cNvSpPr>
            <a:spLocks noGrp="1"/>
          </p:cNvSpPr>
          <p:nvPr>
            <p:ph type="dt" sz="half" idx="10"/>
          </p:nvPr>
        </p:nvSpPr>
        <p:spPr/>
        <p:txBody>
          <a:bodyPr/>
          <a:lstStyle/>
          <a:p>
            <a:fld id="{42A54C80-263E-416B-A8E0-580EDEADCBDC}" type="datetimeFigureOut">
              <a:rPr lang="en-US" dirty="0"/>
              <a:t>2/22/2016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19954A3-9DFD-4C44-94BA-B95130A3BA1C}" type="slidenum">
              <a:rPr lang="en-US" dirty="0"/>
              <a:t>‹N›</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it-IT" smtClean="0"/>
              <a:t>Fare clic per modificare lo stile del titolo</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4" name="Date Placeholder 3"/>
          <p:cNvSpPr>
            <a:spLocks noGrp="1"/>
          </p:cNvSpPr>
          <p:nvPr>
            <p:ph type="dt" sz="half" idx="10"/>
          </p:nvPr>
        </p:nvSpPr>
        <p:spPr/>
        <p:txBody>
          <a:bodyPr/>
          <a:lstStyle/>
          <a:p>
            <a:fld id="{B61BEF0D-F0BB-DE4B-95CE-6DB70DBA9567}" type="datetimeFigureOut">
              <a:rPr lang="en-US" dirty="0"/>
              <a:pPr/>
              <a:t>2/22/2016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smtClean="0"/>
              <a:t>Fare clic per modificare lo stile del titolo</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5" name="Date Placeholder 4"/>
          <p:cNvSpPr>
            <a:spLocks noGrp="1"/>
          </p:cNvSpPr>
          <p:nvPr>
            <p:ph type="dt" sz="half" idx="10"/>
          </p:nvPr>
        </p:nvSpPr>
        <p:spPr/>
        <p:txBody>
          <a:bodyPr/>
          <a:lstStyle/>
          <a:p>
            <a:fld id="{42A54C80-263E-416B-A8E0-580EDEADCBDC}" type="datetimeFigureOut">
              <a:rPr lang="en-US" dirty="0"/>
              <a:t>2/22/2016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‹N›</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it-IT" smtClean="0"/>
              <a:t>Fare clic per modificare lo stile del titolo</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2/22/2016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it-IT" smtClean="0"/>
              <a:t>Fare clic per modificare lo stile del titolo</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2/22/2016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2/22/2016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it-IT" smtClean="0"/>
              <a:t>Fare clic per modificare lo stile del titolo</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it-IT" smtClean="0"/>
              <a:t>Fare clic per modificare stili del testo dello schema</a:t>
            </a:r>
          </a:p>
        </p:txBody>
      </p:sp>
      <p:sp>
        <p:nvSpPr>
          <p:cNvPr id="5" name="Date Placeholder 4"/>
          <p:cNvSpPr>
            <a:spLocks noGrp="1"/>
          </p:cNvSpPr>
          <p:nvPr>
            <p:ph type="dt" sz="half" idx="10"/>
          </p:nvPr>
        </p:nvSpPr>
        <p:spPr/>
        <p:txBody>
          <a:bodyPr/>
          <a:lstStyle/>
          <a:p>
            <a:fld id="{42A54C80-263E-416B-A8E0-580EDEADCBDC}" type="datetimeFigureOut">
              <a:rPr lang="en-US" dirty="0"/>
              <a:t>2/22/2016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‹N›</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it-IT" smtClean="0"/>
              <a:t>Fare clic per modificare lo stile del titolo</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it-IT" smtClean="0"/>
              <a:t>Fare clic sull'icona per inserire un'immagine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a:t>
            </a:fld>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2/22/2016</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olo e sottotitolo">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it-IT" smtClean="0"/>
              <a:t>Fare clic per modificare lo stile del titolo</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4" name="Date Placeholder 3"/>
          <p:cNvSpPr>
            <a:spLocks noGrp="1"/>
          </p:cNvSpPr>
          <p:nvPr>
            <p:ph type="dt" sz="half" idx="10"/>
          </p:nvPr>
        </p:nvSpPr>
        <p:spPr/>
        <p:txBody>
          <a:bodyPr/>
          <a:lstStyle/>
          <a:p>
            <a:fld id="{B61BEF0D-F0BB-DE4B-95CE-6DB70DBA9567}" type="datetimeFigureOut">
              <a:rPr lang="en-US" dirty="0"/>
              <a:pPr/>
              <a:t>2/22/2016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zione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it-IT" smtClean="0"/>
              <a:t>Fare clic per modificare lo stile del titolo</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it-IT" smtClean="0"/>
              <a:t>Fare clic per modificare stili del testo dello schema</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4" name="Date Placeholder 3"/>
          <p:cNvSpPr>
            <a:spLocks noGrp="1"/>
          </p:cNvSpPr>
          <p:nvPr>
            <p:ph type="dt" sz="half" idx="10"/>
          </p:nvPr>
        </p:nvSpPr>
        <p:spPr/>
        <p:txBody>
          <a:bodyPr/>
          <a:lstStyle/>
          <a:p>
            <a:fld id="{B61BEF0D-F0BB-DE4B-95CE-6DB70DBA9567}" type="datetimeFigureOut">
              <a:rPr lang="en-US" dirty="0"/>
              <a:pPr/>
              <a:t>2/22/2016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Scheda nome">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it-IT" smtClean="0"/>
              <a:t>Fare clic per modificare lo stile del titolo</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4" name="Date Placeholder 3"/>
          <p:cNvSpPr>
            <a:spLocks noGrp="1"/>
          </p:cNvSpPr>
          <p:nvPr>
            <p:ph type="dt" sz="half" idx="10"/>
          </p:nvPr>
        </p:nvSpPr>
        <p:spPr/>
        <p:txBody>
          <a:bodyPr/>
          <a:lstStyle/>
          <a:p>
            <a:fld id="{B61BEF0D-F0BB-DE4B-95CE-6DB70DBA9567}" type="datetimeFigureOut">
              <a:rPr lang="en-US" dirty="0"/>
              <a:pPr/>
              <a:t>2/22/2016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Scheda nome citazione">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it-IT" smtClean="0"/>
              <a:t>Fare clic per modificare lo stile del titolo</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it-IT" smtClean="0"/>
              <a:t>Fare clic per modificare stili del testo dello schema</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4" name="Date Placeholder 3"/>
          <p:cNvSpPr>
            <a:spLocks noGrp="1"/>
          </p:cNvSpPr>
          <p:nvPr>
            <p:ph type="dt" sz="half" idx="10"/>
          </p:nvPr>
        </p:nvSpPr>
        <p:spPr/>
        <p:txBody>
          <a:bodyPr/>
          <a:lstStyle/>
          <a:p>
            <a:fld id="{B61BEF0D-F0BB-DE4B-95CE-6DB70DBA9567}" type="datetimeFigureOut">
              <a:rPr lang="en-US" dirty="0"/>
              <a:pPr/>
              <a:t>2/22/2016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Vero o falso">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it-IT" smtClean="0"/>
              <a:t>Fare clic per modificare lo stile del titolo</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it-IT" smtClean="0"/>
              <a:t>Fare clic per modificare stili del testo dello schema</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4" name="Date Placeholder 3"/>
          <p:cNvSpPr>
            <a:spLocks noGrp="1"/>
          </p:cNvSpPr>
          <p:nvPr>
            <p:ph type="dt" sz="half" idx="10"/>
          </p:nvPr>
        </p:nvSpPr>
        <p:spPr/>
        <p:txBody>
          <a:bodyPr/>
          <a:lstStyle/>
          <a:p>
            <a:fld id="{B61BEF0D-F0BB-DE4B-95CE-6DB70DBA9567}" type="datetimeFigureOut">
              <a:rPr lang="en-US" dirty="0"/>
              <a:pPr/>
              <a:t>2/22/2016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smtClean="0"/>
              <a:t>Fare clic per modificare lo stile del titolo</a:t>
            </a:r>
            <a:endParaRPr lang="en-US" dirty="0"/>
          </a:p>
        </p:txBody>
      </p:sp>
      <p:sp>
        <p:nvSpPr>
          <p:cNvPr id="3" name="Vertical Text Placeholder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dirty="0"/>
              <a:t>2/22/2016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‹N›</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Titolo e testo vertical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it-IT" smtClean="0"/>
              <a:t>Fare clic per modificare lo stile del titolo</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2/22/2016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44" name="Group 43"/>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a:off x="0" y="4013200"/>
              <a:ext cx="448733" cy="2844800"/>
            </a:xfrm>
            <a:prstGeom prst="triangle">
              <a:avLst>
                <a:gd name="adj" fmla="val 0"/>
              </a:avLst>
            </a:pr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it-IT" smtClean="0"/>
              <a:t>Fare clic per modificare lo stile del titolo</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2/22/2016</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‹N›</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65" r:id="rId2"/>
    <p:sldLayoutId id="2147483651" r:id="rId3"/>
    <p:sldLayoutId id="2147483666" r:id="rId4"/>
    <p:sldLayoutId id="2147483653" r:id="rId5"/>
    <p:sldLayoutId id="2147483654" r:id="rId6"/>
    <p:sldLayoutId id="2147483655" r:id="rId7"/>
    <p:sldLayoutId id="2147483667" r:id="rId8"/>
    <p:sldLayoutId id="2147483657" r:id="rId9"/>
    <p:sldLayoutId id="2147483660" r:id="rId10"/>
    <p:sldLayoutId id="2147483661" r:id="rId11"/>
    <p:sldLayoutId id="2147483662" r:id="rId12"/>
    <p:sldLayoutId id="2147483663" r:id="rId13"/>
    <p:sldLayoutId id="2147483664" r:id="rId14"/>
    <p:sldLayoutId id="2147483668" r:id="rId15"/>
    <p:sldLayoutId id="2147483659"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hyperlink" Target="http://www.scuolegambolo.gov.it/wp-" TargetMode="Externa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hyperlink" Target="http://www.comprensivomarrubiu.it/...valutautentica/La_valutazione_autentica" TargetMode="Externa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1507067" y="1014608"/>
            <a:ext cx="7887454" cy="3036228"/>
          </a:xfrm>
        </p:spPr>
        <p:txBody>
          <a:bodyPr/>
          <a:lstStyle/>
          <a:p>
            <a:pPr algn="ctr"/>
            <a:r>
              <a:rPr lang="it-IT" sz="3200" b="1" dirty="0" smtClean="0">
                <a:solidFill>
                  <a:srgbClr val="0070C0"/>
                </a:solidFill>
              </a:rPr>
              <a:t>II LABORATORIO FORMATIVO</a:t>
            </a:r>
            <a:br>
              <a:rPr lang="it-IT" sz="3200" b="1" dirty="0" smtClean="0">
                <a:solidFill>
                  <a:srgbClr val="0070C0"/>
                </a:solidFill>
              </a:rPr>
            </a:br>
            <a:r>
              <a:rPr lang="it-IT" sz="3200" b="1" dirty="0" smtClean="0">
                <a:solidFill>
                  <a:srgbClr val="0070C0"/>
                </a:solidFill>
              </a:rPr>
              <a:t>23-02-2016</a:t>
            </a:r>
            <a:br>
              <a:rPr lang="it-IT" sz="3200" b="1" dirty="0" smtClean="0">
                <a:solidFill>
                  <a:srgbClr val="0070C0"/>
                </a:solidFill>
              </a:rPr>
            </a:br>
            <a:r>
              <a:rPr lang="it-IT" sz="3200" b="1" dirty="0" smtClean="0">
                <a:solidFill>
                  <a:srgbClr val="0070C0"/>
                </a:solidFill>
              </a:rPr>
              <a:t>RIDEFINIZIONE DEI COMPITI AUTENTICI DI REALTA’ E COSTRUZIONE DI RUBRICHE VALUTATIVE</a:t>
            </a:r>
            <a:endParaRPr lang="it-IT" sz="3200" b="1" dirty="0">
              <a:solidFill>
                <a:srgbClr val="0070C0"/>
              </a:solidFill>
            </a:endParaRPr>
          </a:p>
        </p:txBody>
      </p:sp>
      <p:sp>
        <p:nvSpPr>
          <p:cNvPr id="3" name="Sottotitolo 2"/>
          <p:cNvSpPr>
            <a:spLocks noGrp="1"/>
          </p:cNvSpPr>
          <p:nvPr>
            <p:ph type="subTitle" idx="1"/>
          </p:nvPr>
        </p:nvSpPr>
        <p:spPr/>
        <p:txBody>
          <a:bodyPr>
            <a:normAutofit lnSpcReduction="10000"/>
          </a:bodyPr>
          <a:lstStyle/>
          <a:p>
            <a:pPr algn="ctr"/>
            <a:r>
              <a:rPr lang="it-IT" b="1" dirty="0" smtClean="0"/>
              <a:t>A cura di</a:t>
            </a:r>
          </a:p>
          <a:p>
            <a:pPr algn="ctr"/>
            <a:r>
              <a:rPr lang="it-IT" b="1" dirty="0" smtClean="0"/>
              <a:t>Prof.ssa Grazia Angeloni </a:t>
            </a:r>
          </a:p>
          <a:p>
            <a:pPr algn="ctr"/>
            <a:r>
              <a:rPr lang="it-IT" b="1" dirty="0" smtClean="0"/>
              <a:t>Dirigente Scolastico IC </a:t>
            </a:r>
            <a:r>
              <a:rPr lang="it-IT" b="1" dirty="0" err="1" smtClean="0"/>
              <a:t>Michetti</a:t>
            </a:r>
            <a:endParaRPr lang="it-IT" b="1" dirty="0"/>
          </a:p>
        </p:txBody>
      </p:sp>
    </p:spTree>
    <p:extLst>
      <p:ext uri="{BB962C8B-B14F-4D97-AF65-F5344CB8AC3E}">
        <p14:creationId xmlns:p14="http://schemas.microsoft.com/office/powerpoint/2010/main" val="171812032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1507067" y="212942"/>
            <a:ext cx="7766936" cy="2084250"/>
          </a:xfrm>
        </p:spPr>
        <p:txBody>
          <a:bodyPr/>
          <a:lstStyle/>
          <a:p>
            <a:pPr algn="ctr"/>
            <a:r>
              <a:rPr lang="it-IT" sz="3200" b="1" dirty="0" smtClean="0">
                <a:solidFill>
                  <a:srgbClr val="0070C0"/>
                </a:solidFill>
              </a:rPr>
              <a:t>Prima di mettersi al lavoro, occorre focalizzare l’attenzione sulle seguenti questioni rispetto </a:t>
            </a:r>
            <a:r>
              <a:rPr lang="it-IT" sz="3200" b="1" dirty="0">
                <a:solidFill>
                  <a:srgbClr val="0070C0"/>
                </a:solidFill>
              </a:rPr>
              <a:t>a quanto elaborato all’inizio </a:t>
            </a:r>
            <a:r>
              <a:rPr lang="it-IT" sz="3200" b="1" dirty="0" err="1">
                <a:solidFill>
                  <a:srgbClr val="0070C0"/>
                </a:solidFill>
              </a:rPr>
              <a:t>dell’a.s.</a:t>
            </a:r>
            <a:r>
              <a:rPr lang="it-IT" sz="3200" b="1" dirty="0">
                <a:solidFill>
                  <a:srgbClr val="0070C0"/>
                </a:solidFill>
              </a:rPr>
              <a:t> </a:t>
            </a:r>
            <a:r>
              <a:rPr lang="it-IT" sz="3200" dirty="0" smtClean="0">
                <a:solidFill>
                  <a:srgbClr val="0070C0"/>
                </a:solidFill>
              </a:rPr>
              <a:t>:</a:t>
            </a:r>
            <a:endParaRPr lang="it-IT" sz="3200" dirty="0">
              <a:solidFill>
                <a:srgbClr val="0070C0"/>
              </a:solidFill>
            </a:endParaRPr>
          </a:p>
        </p:txBody>
      </p:sp>
      <p:sp>
        <p:nvSpPr>
          <p:cNvPr id="3" name="Sottotitolo 2"/>
          <p:cNvSpPr>
            <a:spLocks noGrp="1"/>
          </p:cNvSpPr>
          <p:nvPr>
            <p:ph type="subTitle" idx="1"/>
          </p:nvPr>
        </p:nvSpPr>
        <p:spPr>
          <a:xfrm>
            <a:off x="1507067" y="2297193"/>
            <a:ext cx="7766936" cy="3777930"/>
          </a:xfrm>
        </p:spPr>
        <p:txBody>
          <a:bodyPr>
            <a:normAutofit/>
          </a:bodyPr>
          <a:lstStyle/>
          <a:p>
            <a:pPr marL="342900" indent="-342900" algn="ctr">
              <a:buFont typeface="Wingdings" panose="05000000000000000000" pitchFamily="2" charset="2"/>
              <a:buChar char="Ø"/>
            </a:pPr>
            <a:r>
              <a:rPr lang="it-IT" sz="2400" b="1" dirty="0" smtClean="0">
                <a:solidFill>
                  <a:srgbClr val="FF0000"/>
                </a:solidFill>
              </a:rPr>
              <a:t>VIENE RECUPERATO IL SAPERE PREGRESSO?</a:t>
            </a:r>
          </a:p>
          <a:p>
            <a:pPr marL="342900" indent="-342900" algn="ctr">
              <a:buFont typeface="Wingdings" panose="05000000000000000000" pitchFamily="2" charset="2"/>
              <a:buChar char="Ø"/>
            </a:pPr>
            <a:r>
              <a:rPr lang="it-IT" sz="2400" b="1" dirty="0" smtClean="0">
                <a:solidFill>
                  <a:srgbClr val="FF0000"/>
                </a:solidFill>
              </a:rPr>
              <a:t>VENGONO SOLLECITATI PROCESSI COGNITIVI COMPLESSI? </a:t>
            </a:r>
          </a:p>
          <a:p>
            <a:pPr marL="342900" indent="-342900" algn="ctr">
              <a:buFont typeface="Wingdings" panose="05000000000000000000" pitchFamily="2" charset="2"/>
              <a:buChar char="Ø"/>
            </a:pPr>
            <a:r>
              <a:rPr lang="it-IT" sz="2400" b="1" dirty="0" smtClean="0">
                <a:solidFill>
                  <a:srgbClr val="FF0000"/>
                </a:solidFill>
              </a:rPr>
              <a:t>CI SI RIFERISCE A CONTESTI SIGNIFICATIVI E REALI? </a:t>
            </a:r>
          </a:p>
          <a:p>
            <a:pPr marL="342900" indent="-342900" algn="ctr">
              <a:buFont typeface="Wingdings" panose="05000000000000000000" pitchFamily="2" charset="2"/>
              <a:buChar char="Ø"/>
            </a:pPr>
            <a:r>
              <a:rPr lang="it-IT" sz="2400" b="1" dirty="0" smtClean="0">
                <a:solidFill>
                  <a:srgbClr val="FF0000"/>
                </a:solidFill>
              </a:rPr>
              <a:t>VIENE STIMOLATO L’INTERESSE DEGLI STUDENTI? </a:t>
            </a:r>
          </a:p>
          <a:p>
            <a:pPr marL="342900" indent="-342900" algn="ctr">
              <a:buFont typeface="Wingdings" panose="05000000000000000000" pitchFamily="2" charset="2"/>
              <a:buChar char="Ø"/>
            </a:pPr>
            <a:r>
              <a:rPr lang="it-IT" sz="2400" b="1" dirty="0" smtClean="0">
                <a:solidFill>
                  <a:srgbClr val="FF0000"/>
                </a:solidFill>
              </a:rPr>
              <a:t>SI OFFRONO DIFFERENTI PERCORSI RISOLUTIVI? </a:t>
            </a:r>
          </a:p>
          <a:p>
            <a:pPr marL="342900" indent="-342900" algn="ctr">
              <a:buFont typeface="Wingdings" panose="05000000000000000000" pitchFamily="2" charset="2"/>
              <a:buChar char="Ø"/>
            </a:pPr>
            <a:r>
              <a:rPr lang="it-IT" sz="2400" b="1" dirty="0" smtClean="0">
                <a:solidFill>
                  <a:srgbClr val="FF0000"/>
                </a:solidFill>
              </a:rPr>
              <a:t>VENGONO SFIDATE LE CAPACITÀ DEGLI STUDENTI? </a:t>
            </a:r>
            <a:endParaRPr lang="it-IT" sz="2400" b="1" dirty="0">
              <a:solidFill>
                <a:srgbClr val="FF0000"/>
              </a:solidFill>
            </a:endParaRPr>
          </a:p>
        </p:txBody>
      </p:sp>
    </p:spTree>
    <p:extLst>
      <p:ext uri="{BB962C8B-B14F-4D97-AF65-F5344CB8AC3E}">
        <p14:creationId xmlns:p14="http://schemas.microsoft.com/office/powerpoint/2010/main" val="333073179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677334" y="250521"/>
            <a:ext cx="8596668" cy="6225435"/>
          </a:xfrm>
        </p:spPr>
        <p:txBody>
          <a:bodyPr>
            <a:noAutofit/>
          </a:bodyPr>
          <a:lstStyle/>
          <a:p>
            <a:r>
              <a:rPr lang="it-IT" sz="1800" b="1" dirty="0" err="1">
                <a:solidFill>
                  <a:schemeClr val="accent2"/>
                </a:solidFill>
              </a:rPr>
              <a:t>Wiggins</a:t>
            </a:r>
            <a:r>
              <a:rPr lang="it-IT" sz="1800" b="1" dirty="0">
                <a:solidFill>
                  <a:schemeClr val="accent2"/>
                </a:solidFill>
              </a:rPr>
              <a:t> (1992) propone un elenco di otto criteri di riferimento utili alla progettazione di un compito autentico: </a:t>
            </a:r>
            <a:r>
              <a:rPr lang="it-IT" sz="1800" b="1" dirty="0" smtClean="0">
                <a:solidFill>
                  <a:schemeClr val="accent2"/>
                </a:solidFill>
              </a:rPr>
              <a:t/>
            </a:r>
            <a:br>
              <a:rPr lang="it-IT" sz="1800" b="1" dirty="0" smtClean="0">
                <a:solidFill>
                  <a:schemeClr val="accent2"/>
                </a:solidFill>
              </a:rPr>
            </a:br>
            <a:r>
              <a:rPr lang="it-IT" sz="1800" b="1" dirty="0" smtClean="0">
                <a:solidFill>
                  <a:schemeClr val="accent2"/>
                </a:solidFill>
              </a:rPr>
              <a:t/>
            </a:r>
            <a:br>
              <a:rPr lang="it-IT" sz="1800" b="1" dirty="0" smtClean="0">
                <a:solidFill>
                  <a:schemeClr val="accent2"/>
                </a:solidFill>
              </a:rPr>
            </a:br>
            <a:r>
              <a:rPr lang="it-IT" sz="1800" b="1" dirty="0" smtClean="0">
                <a:solidFill>
                  <a:schemeClr val="accent2"/>
                </a:solidFill>
              </a:rPr>
              <a:t> </a:t>
            </a:r>
            <a:r>
              <a:rPr lang="it-IT" sz="1800" b="1" dirty="0">
                <a:solidFill>
                  <a:schemeClr val="accent2"/>
                </a:solidFill>
              </a:rPr>
              <a:t>i compiti autentici dovrebbero essere autentici e significativi, ovvero compiti per cui vale la pena esprimere la propria competenza; </a:t>
            </a:r>
            <a:r>
              <a:rPr lang="it-IT" sz="1800" b="1" dirty="0" smtClean="0">
                <a:solidFill>
                  <a:schemeClr val="accent2"/>
                </a:solidFill>
              </a:rPr>
              <a:t/>
            </a:r>
            <a:br>
              <a:rPr lang="it-IT" sz="1800" b="1" dirty="0" smtClean="0">
                <a:solidFill>
                  <a:schemeClr val="accent2"/>
                </a:solidFill>
              </a:rPr>
            </a:br>
            <a:r>
              <a:rPr lang="it-IT" sz="1800" b="1" dirty="0" smtClean="0">
                <a:solidFill>
                  <a:schemeClr val="accent2"/>
                </a:solidFill>
              </a:rPr>
              <a:t> </a:t>
            </a:r>
            <a:r>
              <a:rPr lang="it-IT" sz="1800" b="1" dirty="0">
                <a:solidFill>
                  <a:schemeClr val="accent2"/>
                </a:solidFill>
              </a:rPr>
              <a:t>l’insieme dei compiti dovrebbe rappresentare un campione significativo che consenta di effettuare generalizzazioni appropriate circa le abilità complesse che, in generale, l’individuo è in grado di esprimere; </a:t>
            </a:r>
            <a:r>
              <a:rPr lang="it-IT" sz="1800" b="1" dirty="0" smtClean="0">
                <a:solidFill>
                  <a:schemeClr val="accent2"/>
                </a:solidFill>
              </a:rPr>
              <a:t/>
            </a:r>
            <a:br>
              <a:rPr lang="it-IT" sz="1800" b="1" dirty="0" smtClean="0">
                <a:solidFill>
                  <a:schemeClr val="accent2"/>
                </a:solidFill>
              </a:rPr>
            </a:br>
            <a:r>
              <a:rPr lang="it-IT" sz="1800" b="1" dirty="0" smtClean="0">
                <a:solidFill>
                  <a:schemeClr val="accent2"/>
                </a:solidFill>
              </a:rPr>
              <a:t> </a:t>
            </a:r>
            <a:r>
              <a:rPr lang="it-IT" sz="1800" b="1" dirty="0">
                <a:solidFill>
                  <a:schemeClr val="accent2"/>
                </a:solidFill>
              </a:rPr>
              <a:t>i criteri di valutazione dovrebbero essere centrati sulla natura dei compiti stessi e sull’insieme di conoscenze, abilità e disposizioni che intendono evidenziare</a:t>
            </a:r>
            <a:r>
              <a:rPr lang="it-IT" sz="1800" b="1" dirty="0" smtClean="0">
                <a:solidFill>
                  <a:schemeClr val="accent2"/>
                </a:solidFill>
              </a:rPr>
              <a:t>;</a:t>
            </a:r>
            <a:br>
              <a:rPr lang="it-IT" sz="1800" b="1" dirty="0" smtClean="0">
                <a:solidFill>
                  <a:schemeClr val="accent2"/>
                </a:solidFill>
              </a:rPr>
            </a:br>
            <a:r>
              <a:rPr lang="it-IT" sz="1800" b="1" dirty="0" smtClean="0">
                <a:solidFill>
                  <a:schemeClr val="accent2"/>
                </a:solidFill>
              </a:rPr>
              <a:t> </a:t>
            </a:r>
            <a:r>
              <a:rPr lang="it-IT" sz="1800" b="1" dirty="0">
                <a:solidFill>
                  <a:schemeClr val="accent2"/>
                </a:solidFill>
              </a:rPr>
              <a:t>le modalità di valutazione dovrebbero consentire un’autentica verifica delle prestazioni sottese; </a:t>
            </a:r>
            <a:r>
              <a:rPr lang="it-IT" sz="1800" b="1" dirty="0" smtClean="0">
                <a:solidFill>
                  <a:schemeClr val="accent2"/>
                </a:solidFill>
              </a:rPr>
              <a:t/>
            </a:r>
            <a:br>
              <a:rPr lang="it-IT" sz="1800" b="1" dirty="0" smtClean="0">
                <a:solidFill>
                  <a:schemeClr val="accent2"/>
                </a:solidFill>
              </a:rPr>
            </a:br>
            <a:r>
              <a:rPr lang="it-IT" sz="1800" b="1" dirty="0" smtClean="0">
                <a:solidFill>
                  <a:schemeClr val="accent2"/>
                </a:solidFill>
              </a:rPr>
              <a:t> </a:t>
            </a:r>
            <a:r>
              <a:rPr lang="it-IT" sz="1800" b="1" dirty="0">
                <a:solidFill>
                  <a:schemeClr val="accent2"/>
                </a:solidFill>
              </a:rPr>
              <a:t>il contesto nel quale si inseriscono le prove del test dovrebbe essere vivido, realistico e piacevole, tenendo presente la necessità di ridurre al minimo le limitazioni di tempo, di accesso alle risorse e quelle dovute alla conoscenza previa dei compiti e degli standard; </a:t>
            </a:r>
            <a:r>
              <a:rPr lang="it-IT" sz="1800" b="1" dirty="0" smtClean="0">
                <a:solidFill>
                  <a:schemeClr val="accent2"/>
                </a:solidFill>
              </a:rPr>
              <a:t/>
            </a:r>
            <a:br>
              <a:rPr lang="it-IT" sz="1800" b="1" dirty="0" smtClean="0">
                <a:solidFill>
                  <a:schemeClr val="accent2"/>
                </a:solidFill>
              </a:rPr>
            </a:br>
            <a:r>
              <a:rPr lang="it-IT" sz="1800" b="1" dirty="0" smtClean="0">
                <a:solidFill>
                  <a:schemeClr val="accent2"/>
                </a:solidFill>
              </a:rPr>
              <a:t> </a:t>
            </a:r>
            <a:r>
              <a:rPr lang="it-IT" sz="1800" b="1" dirty="0">
                <a:solidFill>
                  <a:schemeClr val="accent2"/>
                </a:solidFill>
              </a:rPr>
              <a:t>i compiti dovrebbero essere validati, ovvero verificati su un piccolo campione di studenti prima di essere impiegati su vasta scala; </a:t>
            </a:r>
            <a:r>
              <a:rPr lang="it-IT" sz="1800" b="1" dirty="0" smtClean="0">
                <a:solidFill>
                  <a:schemeClr val="accent2"/>
                </a:solidFill>
              </a:rPr>
              <a:t/>
            </a:r>
            <a:br>
              <a:rPr lang="it-IT" sz="1800" b="1" dirty="0" smtClean="0">
                <a:solidFill>
                  <a:schemeClr val="accent2"/>
                </a:solidFill>
              </a:rPr>
            </a:br>
            <a:r>
              <a:rPr lang="it-IT" sz="1800" b="1" dirty="0" smtClean="0">
                <a:solidFill>
                  <a:schemeClr val="accent2"/>
                </a:solidFill>
              </a:rPr>
              <a:t> </a:t>
            </a:r>
            <a:r>
              <a:rPr lang="it-IT" sz="1800" b="1" dirty="0">
                <a:solidFill>
                  <a:schemeClr val="accent2"/>
                </a:solidFill>
              </a:rPr>
              <a:t>l’assegnazione dei punteggi dovrebbe essere fattibile ed attendibile; </a:t>
            </a:r>
            <a:r>
              <a:rPr lang="it-IT" sz="1800" b="1" dirty="0" smtClean="0">
                <a:solidFill>
                  <a:schemeClr val="accent2"/>
                </a:solidFill>
              </a:rPr>
              <a:t/>
            </a:r>
            <a:br>
              <a:rPr lang="it-IT" sz="1800" b="1" dirty="0" smtClean="0">
                <a:solidFill>
                  <a:schemeClr val="accent2"/>
                </a:solidFill>
              </a:rPr>
            </a:br>
            <a:r>
              <a:rPr lang="it-IT" sz="1800" b="1" dirty="0" smtClean="0">
                <a:solidFill>
                  <a:schemeClr val="accent2"/>
                </a:solidFill>
              </a:rPr>
              <a:t> </a:t>
            </a:r>
            <a:r>
              <a:rPr lang="it-IT" sz="1800" b="1" dirty="0">
                <a:solidFill>
                  <a:schemeClr val="accent2"/>
                </a:solidFill>
              </a:rPr>
              <a:t>i risultati della valutazione dovrebbero essere riportati ed usati in modo tale da soddisfare le persone che, a diversi livelli, se ne servono. </a:t>
            </a:r>
          </a:p>
        </p:txBody>
      </p:sp>
    </p:spTree>
    <p:extLst>
      <p:ext uri="{BB962C8B-B14F-4D97-AF65-F5344CB8AC3E}">
        <p14:creationId xmlns:p14="http://schemas.microsoft.com/office/powerpoint/2010/main" val="274783654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677334" y="609599"/>
            <a:ext cx="8596668" cy="5427945"/>
          </a:xfrm>
        </p:spPr>
        <p:txBody>
          <a:bodyPr>
            <a:noAutofit/>
          </a:bodyPr>
          <a:lstStyle/>
          <a:p>
            <a:pPr algn="ctr"/>
            <a:r>
              <a:rPr lang="it-IT" sz="2400" b="1" dirty="0">
                <a:solidFill>
                  <a:schemeClr val="accent2"/>
                </a:solidFill>
              </a:rPr>
              <a:t>COSTRUIRE SITUAZIONI - PROBLEMA   </a:t>
            </a:r>
            <a:br>
              <a:rPr lang="it-IT" sz="2400" b="1" dirty="0">
                <a:solidFill>
                  <a:schemeClr val="accent2"/>
                </a:solidFill>
              </a:rPr>
            </a:br>
            <a:r>
              <a:rPr lang="it-IT" sz="2400" b="1" dirty="0" smtClean="0">
                <a:solidFill>
                  <a:schemeClr val="accent2"/>
                </a:solidFill>
              </a:rPr>
              <a:t/>
            </a:r>
            <a:br>
              <a:rPr lang="it-IT" sz="2400" b="1" dirty="0" smtClean="0">
                <a:solidFill>
                  <a:schemeClr val="accent2"/>
                </a:solidFill>
              </a:rPr>
            </a:br>
            <a:r>
              <a:rPr lang="it-IT" sz="2400" b="1" dirty="0" smtClean="0">
                <a:solidFill>
                  <a:schemeClr val="accent2"/>
                </a:solidFill>
              </a:rPr>
              <a:t>Le </a:t>
            </a:r>
            <a:r>
              <a:rPr lang="it-IT" sz="2400" b="1" dirty="0">
                <a:solidFill>
                  <a:schemeClr val="accent2"/>
                </a:solidFill>
              </a:rPr>
              <a:t>situazioni problema consentono ai soggetti di riorganizzare le proprie conoscenze, capacità e tutte le risorse che possiede, in modo unitario, come avviene nella vita di tutti i giorni. Consentono al soggetto di cimentarsi in modo da dover sopperire, con varie strategie, a </a:t>
            </a:r>
            <a:r>
              <a:rPr lang="it-IT" sz="2400" b="1" dirty="0" smtClean="0">
                <a:solidFill>
                  <a:schemeClr val="accent2"/>
                </a:solidFill>
              </a:rPr>
              <a:t>chi/ </a:t>
            </a:r>
            <a:r>
              <a:rPr lang="it-IT" sz="2400" b="1" dirty="0">
                <a:solidFill>
                  <a:schemeClr val="accent2"/>
                </a:solidFill>
              </a:rPr>
              <a:t>che </a:t>
            </a:r>
            <a:r>
              <a:rPr lang="it-IT" sz="2400" b="1" dirty="0" smtClean="0">
                <a:solidFill>
                  <a:schemeClr val="accent2"/>
                </a:solidFill>
              </a:rPr>
              <a:t>sa/non </a:t>
            </a:r>
            <a:r>
              <a:rPr lang="it-IT" sz="2400" b="1" dirty="0">
                <a:solidFill>
                  <a:schemeClr val="accent2"/>
                </a:solidFill>
              </a:rPr>
              <a:t>sa fare… ovvero si auto-attiva in direzione del proprio apprendimento</a:t>
            </a:r>
            <a:r>
              <a:rPr lang="it-IT" sz="2400" b="1" dirty="0" smtClean="0">
                <a:solidFill>
                  <a:schemeClr val="accent2"/>
                </a:solidFill>
              </a:rPr>
              <a:t>.</a:t>
            </a:r>
            <a:br>
              <a:rPr lang="it-IT" sz="2400" b="1" dirty="0" smtClean="0">
                <a:solidFill>
                  <a:schemeClr val="accent2"/>
                </a:solidFill>
              </a:rPr>
            </a:br>
            <a:r>
              <a:rPr lang="it-IT" sz="2400" b="1" dirty="0" smtClean="0">
                <a:solidFill>
                  <a:schemeClr val="accent2"/>
                </a:solidFill>
              </a:rPr>
              <a:t>(Fonte: Federico </a:t>
            </a:r>
            <a:r>
              <a:rPr lang="it-IT" sz="2400" b="1" dirty="0" err="1" smtClean="0">
                <a:solidFill>
                  <a:schemeClr val="accent2"/>
                </a:solidFill>
              </a:rPr>
              <a:t>Batini</a:t>
            </a:r>
            <a:r>
              <a:rPr lang="it-IT" sz="2400" b="1" dirty="0" smtClean="0">
                <a:solidFill>
                  <a:schemeClr val="accent2"/>
                </a:solidFill>
              </a:rPr>
              <a:t>, </a:t>
            </a:r>
            <a:r>
              <a:rPr lang="it-IT" sz="2400" b="1" dirty="0" err="1" smtClean="0">
                <a:solidFill>
                  <a:schemeClr val="accent2"/>
                </a:solidFill>
              </a:rPr>
              <a:t>Unipg</a:t>
            </a:r>
            <a:r>
              <a:rPr lang="it-IT" sz="2400" b="1" dirty="0" smtClean="0">
                <a:solidFill>
                  <a:schemeClr val="accent2"/>
                </a:solidFill>
              </a:rPr>
              <a:t>)  </a:t>
            </a:r>
            <a:endParaRPr lang="it-IT" sz="2400" b="1" dirty="0">
              <a:solidFill>
                <a:schemeClr val="accent2"/>
              </a:solidFill>
            </a:endParaRPr>
          </a:p>
        </p:txBody>
      </p:sp>
    </p:spTree>
    <p:extLst>
      <p:ext uri="{BB962C8B-B14F-4D97-AF65-F5344CB8AC3E}">
        <p14:creationId xmlns:p14="http://schemas.microsoft.com/office/powerpoint/2010/main" val="380637738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677333" y="609600"/>
            <a:ext cx="8754765" cy="5803726"/>
          </a:xfrm>
        </p:spPr>
        <p:txBody>
          <a:bodyPr>
            <a:noAutofit/>
          </a:bodyPr>
          <a:lstStyle/>
          <a:p>
            <a:pPr algn="ctr"/>
            <a:r>
              <a:rPr lang="it-IT" sz="2400" b="1" dirty="0">
                <a:solidFill>
                  <a:schemeClr val="accent2"/>
                </a:solidFill>
              </a:rPr>
              <a:t>Costruire situazioni-didattiche: </a:t>
            </a:r>
            <a:r>
              <a:rPr lang="it-IT" sz="2400" b="1" dirty="0" smtClean="0">
                <a:solidFill>
                  <a:schemeClr val="accent2"/>
                </a:solidFill>
              </a:rPr>
              <a:t/>
            </a:r>
            <a:br>
              <a:rPr lang="it-IT" sz="2400" b="1" dirty="0" smtClean="0">
                <a:solidFill>
                  <a:schemeClr val="accent2"/>
                </a:solidFill>
              </a:rPr>
            </a:br>
            <a:r>
              <a:rPr lang="it-IT" sz="2400" b="1" dirty="0" smtClean="0">
                <a:solidFill>
                  <a:schemeClr val="accent2"/>
                </a:solidFill>
              </a:rPr>
              <a:t/>
            </a:r>
            <a:br>
              <a:rPr lang="it-IT" sz="2400" b="1" dirty="0" smtClean="0">
                <a:solidFill>
                  <a:schemeClr val="accent2"/>
                </a:solidFill>
              </a:rPr>
            </a:br>
            <a:r>
              <a:rPr lang="it-IT" sz="2400" b="1" dirty="0" smtClean="0">
                <a:solidFill>
                  <a:schemeClr val="accent2"/>
                </a:solidFill>
              </a:rPr>
              <a:t>•... </a:t>
            </a:r>
            <a:r>
              <a:rPr lang="it-IT" sz="2400" b="1" dirty="0">
                <a:solidFill>
                  <a:schemeClr val="accent2"/>
                </a:solidFill>
              </a:rPr>
              <a:t>sfide che possono essere affrontate direttamente dall’allievo  </a:t>
            </a:r>
            <a:r>
              <a:rPr lang="it-IT" sz="2400" b="1" dirty="0" smtClean="0">
                <a:solidFill>
                  <a:schemeClr val="accent2"/>
                </a:solidFill>
              </a:rPr>
              <a:t/>
            </a:r>
            <a:br>
              <a:rPr lang="it-IT" sz="2400" b="1" dirty="0" smtClean="0">
                <a:solidFill>
                  <a:schemeClr val="accent2"/>
                </a:solidFill>
              </a:rPr>
            </a:br>
            <a:r>
              <a:rPr lang="it-IT" sz="2400" b="1" dirty="0" smtClean="0">
                <a:solidFill>
                  <a:schemeClr val="accent2"/>
                </a:solidFill>
              </a:rPr>
              <a:t>•... </a:t>
            </a:r>
            <a:r>
              <a:rPr lang="it-IT" sz="2400" b="1" dirty="0">
                <a:solidFill>
                  <a:schemeClr val="accent2"/>
                </a:solidFill>
              </a:rPr>
              <a:t>anche dove vi siano situazioni eticamente conflittuali (senza poi ovviamente scegliere un punto di vista valoriale, ma abituando a giustificare un punto di vista e a distinguere tra dati di realtà e opinioni) ...  </a:t>
            </a:r>
            <a:r>
              <a:rPr lang="it-IT" sz="2400" b="1" dirty="0" smtClean="0">
                <a:solidFill>
                  <a:schemeClr val="accent2"/>
                </a:solidFill>
              </a:rPr>
              <a:t/>
            </a:r>
            <a:br>
              <a:rPr lang="it-IT" sz="2400" b="1" dirty="0" smtClean="0">
                <a:solidFill>
                  <a:schemeClr val="accent2"/>
                </a:solidFill>
              </a:rPr>
            </a:br>
            <a:r>
              <a:rPr lang="it-IT" sz="2400" b="1" dirty="0" smtClean="0">
                <a:solidFill>
                  <a:schemeClr val="accent2"/>
                </a:solidFill>
              </a:rPr>
              <a:t>•... </a:t>
            </a:r>
            <a:r>
              <a:rPr lang="it-IT" sz="2400" b="1" dirty="0">
                <a:solidFill>
                  <a:schemeClr val="accent2"/>
                </a:solidFill>
              </a:rPr>
              <a:t>a soluzioni aperte (non compiti con una sola soluzione);  </a:t>
            </a:r>
            <a:r>
              <a:rPr lang="it-IT" sz="2400" b="1" dirty="0" smtClean="0">
                <a:solidFill>
                  <a:schemeClr val="accent2"/>
                </a:solidFill>
              </a:rPr>
              <a:t/>
            </a:r>
            <a:br>
              <a:rPr lang="it-IT" sz="2400" b="1" dirty="0" smtClean="0">
                <a:solidFill>
                  <a:schemeClr val="accent2"/>
                </a:solidFill>
              </a:rPr>
            </a:br>
            <a:r>
              <a:rPr lang="it-IT" sz="2400" b="1" dirty="0" smtClean="0">
                <a:solidFill>
                  <a:schemeClr val="accent2"/>
                </a:solidFill>
              </a:rPr>
              <a:t>•... </a:t>
            </a:r>
            <a:r>
              <a:rPr lang="it-IT" sz="2400" b="1" dirty="0">
                <a:solidFill>
                  <a:schemeClr val="accent2"/>
                </a:solidFill>
              </a:rPr>
              <a:t>in contesto reale o realistico;  </a:t>
            </a:r>
            <a:r>
              <a:rPr lang="it-IT" sz="2400" b="1" dirty="0" smtClean="0">
                <a:solidFill>
                  <a:schemeClr val="accent2"/>
                </a:solidFill>
              </a:rPr>
              <a:t/>
            </a:r>
            <a:br>
              <a:rPr lang="it-IT" sz="2400" b="1" dirty="0" smtClean="0">
                <a:solidFill>
                  <a:schemeClr val="accent2"/>
                </a:solidFill>
              </a:rPr>
            </a:br>
            <a:r>
              <a:rPr lang="it-IT" sz="2400" b="1" dirty="0" smtClean="0">
                <a:solidFill>
                  <a:schemeClr val="accent2"/>
                </a:solidFill>
              </a:rPr>
              <a:t>•... </a:t>
            </a:r>
            <a:r>
              <a:rPr lang="it-IT" sz="2400" b="1" dirty="0">
                <a:solidFill>
                  <a:schemeClr val="accent2"/>
                </a:solidFill>
              </a:rPr>
              <a:t>da risolvere preferenzialmente con l’utilizzo di documenti autentici; •... che siano “vicine” all’esperienza dell’allievo (personale, quotidiana, scolastica...). </a:t>
            </a:r>
            <a:br>
              <a:rPr lang="it-IT" sz="2400" b="1" dirty="0">
                <a:solidFill>
                  <a:schemeClr val="accent2"/>
                </a:solidFill>
              </a:rPr>
            </a:br>
            <a:r>
              <a:rPr lang="it-IT" sz="2400" b="1" dirty="0">
                <a:solidFill>
                  <a:schemeClr val="accent2"/>
                </a:solidFill>
              </a:rPr>
              <a:t>(Fonte: Federico </a:t>
            </a:r>
            <a:r>
              <a:rPr lang="it-IT" sz="2400" b="1" dirty="0" err="1">
                <a:solidFill>
                  <a:schemeClr val="accent2"/>
                </a:solidFill>
              </a:rPr>
              <a:t>Batini</a:t>
            </a:r>
            <a:r>
              <a:rPr lang="it-IT" sz="2400" b="1" dirty="0">
                <a:solidFill>
                  <a:schemeClr val="accent2"/>
                </a:solidFill>
              </a:rPr>
              <a:t>, </a:t>
            </a:r>
            <a:r>
              <a:rPr lang="it-IT" sz="2400" b="1" dirty="0" err="1">
                <a:solidFill>
                  <a:schemeClr val="accent2"/>
                </a:solidFill>
              </a:rPr>
              <a:t>Unipg</a:t>
            </a:r>
            <a:r>
              <a:rPr lang="it-IT" sz="2400" b="1" dirty="0">
                <a:solidFill>
                  <a:schemeClr val="accent2"/>
                </a:solidFill>
              </a:rPr>
              <a:t>) </a:t>
            </a:r>
          </a:p>
        </p:txBody>
      </p:sp>
    </p:spTree>
    <p:extLst>
      <p:ext uri="{BB962C8B-B14F-4D97-AF65-F5344CB8AC3E}">
        <p14:creationId xmlns:p14="http://schemas.microsoft.com/office/powerpoint/2010/main" val="178792491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p:txBody>
          <a:bodyPr/>
          <a:lstStyle/>
          <a:p>
            <a:pPr algn="ctr"/>
            <a:r>
              <a:rPr lang="it-IT" b="1" dirty="0" smtClean="0">
                <a:solidFill>
                  <a:schemeClr val="accent2"/>
                </a:solidFill>
              </a:rPr>
              <a:t>Compiti autentici di realtà</a:t>
            </a:r>
            <a:endParaRPr lang="it-IT" b="1" dirty="0">
              <a:solidFill>
                <a:schemeClr val="accent2"/>
              </a:solidFill>
            </a:endParaRPr>
          </a:p>
        </p:txBody>
      </p:sp>
      <p:sp>
        <p:nvSpPr>
          <p:cNvPr id="3" name="Sottotitolo 2"/>
          <p:cNvSpPr>
            <a:spLocks noGrp="1"/>
          </p:cNvSpPr>
          <p:nvPr>
            <p:ph type="subTitle" idx="1"/>
          </p:nvPr>
        </p:nvSpPr>
        <p:spPr/>
        <p:txBody>
          <a:bodyPr>
            <a:normAutofit/>
          </a:bodyPr>
          <a:lstStyle/>
          <a:p>
            <a:pPr algn="ctr"/>
            <a:r>
              <a:rPr lang="it-IT" sz="4000" b="1" dirty="0" smtClean="0">
                <a:solidFill>
                  <a:schemeClr val="accent2"/>
                </a:solidFill>
              </a:rPr>
              <a:t>Qualche esempio</a:t>
            </a:r>
            <a:endParaRPr lang="it-IT" sz="4000" b="1" dirty="0">
              <a:solidFill>
                <a:schemeClr val="accent2"/>
              </a:solidFill>
            </a:endParaRPr>
          </a:p>
        </p:txBody>
      </p:sp>
    </p:spTree>
    <p:extLst>
      <p:ext uri="{BB962C8B-B14F-4D97-AF65-F5344CB8AC3E}">
        <p14:creationId xmlns:p14="http://schemas.microsoft.com/office/powerpoint/2010/main" val="8132257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225468" y="572022"/>
            <a:ext cx="9349159" cy="6054246"/>
          </a:xfrm>
        </p:spPr>
        <p:txBody>
          <a:bodyPr>
            <a:normAutofit/>
          </a:bodyPr>
          <a:lstStyle/>
          <a:p>
            <a:pPr algn="ctr"/>
            <a:r>
              <a:rPr lang="it-IT" sz="2000" b="1" dirty="0" smtClean="0">
                <a:solidFill>
                  <a:schemeClr val="accent2"/>
                </a:solidFill>
              </a:rPr>
              <a:t>SCUOLA DELL’INFANZIA</a:t>
            </a:r>
            <a:r>
              <a:rPr lang="it-IT" sz="1200" dirty="0" smtClean="0"/>
              <a:t/>
            </a:r>
            <a:br>
              <a:rPr lang="it-IT" sz="1200" dirty="0" smtClean="0"/>
            </a:br>
            <a:r>
              <a:rPr lang="it-IT" sz="1200" dirty="0"/>
              <a:t/>
            </a:r>
            <a:br>
              <a:rPr lang="it-IT" sz="1200" dirty="0"/>
            </a:br>
            <a:r>
              <a:rPr lang="it-IT" sz="1200" dirty="0" smtClean="0"/>
              <a:t/>
            </a:r>
            <a:br>
              <a:rPr lang="it-IT" sz="1200" dirty="0" smtClean="0"/>
            </a:br>
            <a:r>
              <a:rPr lang="it-IT" sz="1200" dirty="0"/>
              <a:t/>
            </a:r>
            <a:br>
              <a:rPr lang="it-IT" sz="1200" dirty="0"/>
            </a:br>
            <a:r>
              <a:rPr lang="it-IT" sz="1800" b="1" dirty="0" smtClean="0">
                <a:solidFill>
                  <a:schemeClr val="accent2"/>
                </a:solidFill>
              </a:rPr>
              <a:t>TITOLO </a:t>
            </a:r>
            <a:r>
              <a:rPr lang="it-IT" sz="1800" b="1" dirty="0">
                <a:solidFill>
                  <a:schemeClr val="accent2"/>
                </a:solidFill>
              </a:rPr>
              <a:t>E TESTO: SE IO FOSSI…ULISSE. </a:t>
            </a:r>
            <a:r>
              <a:rPr lang="it-IT" sz="1800" b="1" dirty="0" smtClean="0">
                <a:solidFill>
                  <a:schemeClr val="accent2"/>
                </a:solidFill>
              </a:rPr>
              <a:t/>
            </a:r>
            <a:br>
              <a:rPr lang="it-IT" sz="1800" b="1" dirty="0" smtClean="0">
                <a:solidFill>
                  <a:schemeClr val="accent2"/>
                </a:solidFill>
              </a:rPr>
            </a:br>
            <a:r>
              <a:rPr lang="it-IT" sz="1800" b="1" dirty="0" smtClean="0">
                <a:solidFill>
                  <a:schemeClr val="accent2"/>
                </a:solidFill>
              </a:rPr>
              <a:t/>
            </a:r>
            <a:br>
              <a:rPr lang="it-IT" sz="1800" b="1" dirty="0" smtClean="0">
                <a:solidFill>
                  <a:schemeClr val="accent2"/>
                </a:solidFill>
              </a:rPr>
            </a:br>
            <a:r>
              <a:rPr lang="it-IT" sz="1800" b="1" dirty="0" smtClean="0">
                <a:solidFill>
                  <a:schemeClr val="accent2"/>
                </a:solidFill>
              </a:rPr>
              <a:t>Durante </a:t>
            </a:r>
            <a:r>
              <a:rPr lang="it-IT" sz="1800" b="1" dirty="0">
                <a:solidFill>
                  <a:schemeClr val="accent2"/>
                </a:solidFill>
              </a:rPr>
              <a:t>le attività di ricostruzione delle scene più salienti dell’Odissea, alcuni bambini parlottano fra di loro attirando l’attenzione dell’insegnante che, dopo aver sedato gli animi, chiede spiegazioni in merito al diverbio. Due dei bambini grandi spiegano che il diverbio nasce dal fatto che a tutti e due piacerebbe “indossare i panni” di Ulisse. Presto detto i bambini a turno si identificano con altri personaggi dell’Odissea, mettendo in scena una piccola drammatizzazione improvvisata con conseguenti momenti comici e drammatici al tempo stesso. L’insegnante ne approfitta per programmare una vera e propria drammatizzazione ed invita i bambini a pensare per il giorno dopo ad una scena della storia letta e ricostruita durante l’anno, pensando anche, in base alle immagini più volte viste nei libri e nel web, a come preparare scenografie e costumi, musica di sottofondo. I bambini decidono di mettere in scena l’incontro di Ulisse con il Ciclope Polifemo e il suo ritorno ad Itaca, precisamente l’incontro con Penelope</a:t>
            </a:r>
            <a:r>
              <a:rPr lang="it-IT" sz="1800" b="1" dirty="0" smtClean="0">
                <a:solidFill>
                  <a:schemeClr val="accent2"/>
                </a:solidFill>
              </a:rPr>
              <a:t>.</a:t>
            </a:r>
            <a:br>
              <a:rPr lang="it-IT" sz="1800" b="1" dirty="0" smtClean="0">
                <a:solidFill>
                  <a:schemeClr val="accent2"/>
                </a:solidFill>
              </a:rPr>
            </a:br>
            <a:r>
              <a:rPr lang="it-IT" sz="1800" b="1" dirty="0">
                <a:solidFill>
                  <a:schemeClr val="accent2"/>
                </a:solidFill>
              </a:rPr>
              <a:t/>
            </a:r>
            <a:br>
              <a:rPr lang="it-IT" sz="1800" b="1" dirty="0">
                <a:solidFill>
                  <a:schemeClr val="accent2"/>
                </a:solidFill>
              </a:rPr>
            </a:br>
            <a:r>
              <a:rPr lang="it-IT" sz="1800" b="1" dirty="0">
                <a:solidFill>
                  <a:schemeClr val="accent2"/>
                </a:solidFill>
              </a:rPr>
              <a:t>(Fonte: http://www.scuolegambolo.gov.it/</a:t>
            </a:r>
            <a:r>
              <a:rPr lang="it-IT" sz="1800" b="1" dirty="0" err="1">
                <a:solidFill>
                  <a:schemeClr val="accent2"/>
                </a:solidFill>
              </a:rPr>
              <a:t>wp-content</a:t>
            </a:r>
            <a:r>
              <a:rPr lang="it-IT" sz="1800" b="1" dirty="0">
                <a:solidFill>
                  <a:schemeClr val="accent2"/>
                </a:solidFill>
              </a:rPr>
              <a:t>/uploads/2015/03/Presentazione_-</a:t>
            </a:r>
            <a:r>
              <a:rPr lang="it-IT" sz="1800" b="1" dirty="0" smtClean="0">
                <a:solidFill>
                  <a:schemeClr val="accent2"/>
                </a:solidFill>
              </a:rPr>
              <a:t>compitiautentici_pdf.pdf)</a:t>
            </a:r>
            <a:endParaRPr lang="it-IT" sz="1200" dirty="0"/>
          </a:p>
        </p:txBody>
      </p:sp>
    </p:spTree>
    <p:extLst>
      <p:ext uri="{BB962C8B-B14F-4D97-AF65-F5344CB8AC3E}">
        <p14:creationId xmlns:p14="http://schemas.microsoft.com/office/powerpoint/2010/main" val="25334970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677334" y="609599"/>
            <a:ext cx="8596668" cy="5966565"/>
          </a:xfrm>
        </p:spPr>
        <p:txBody>
          <a:bodyPr>
            <a:noAutofit/>
          </a:bodyPr>
          <a:lstStyle/>
          <a:p>
            <a:r>
              <a:rPr lang="it-IT" sz="1800" b="1" dirty="0">
                <a:solidFill>
                  <a:schemeClr val="accent2"/>
                </a:solidFill>
              </a:rPr>
              <a:t>TITOLO E TESTO: “OCCHIALI DA SOLE PER LO SPAZIO”</a:t>
            </a:r>
            <a:br>
              <a:rPr lang="it-IT" sz="1800" b="1" dirty="0">
                <a:solidFill>
                  <a:schemeClr val="accent2"/>
                </a:solidFill>
              </a:rPr>
            </a:br>
            <a:r>
              <a:rPr lang="it-IT" sz="1800" b="1" dirty="0" smtClean="0">
                <a:solidFill>
                  <a:schemeClr val="accent2"/>
                </a:solidFill>
              </a:rPr>
              <a:t/>
            </a:r>
            <a:br>
              <a:rPr lang="it-IT" sz="1800" b="1" dirty="0" smtClean="0">
                <a:solidFill>
                  <a:schemeClr val="accent2"/>
                </a:solidFill>
              </a:rPr>
            </a:br>
            <a:r>
              <a:rPr lang="it-IT" sz="1800" b="1" dirty="0" smtClean="0">
                <a:solidFill>
                  <a:schemeClr val="accent2"/>
                </a:solidFill>
              </a:rPr>
              <a:t>L’insegnante </a:t>
            </a:r>
            <a:r>
              <a:rPr lang="it-IT" sz="1800" b="1" dirty="0">
                <a:solidFill>
                  <a:schemeClr val="accent2"/>
                </a:solidFill>
              </a:rPr>
              <a:t>legge a tutti i bambini della sezione un racconto inerente al progetto “DOVE VA A DORMIRE </a:t>
            </a:r>
            <a:r>
              <a:rPr lang="it-IT" sz="1800" b="1" dirty="0" smtClean="0">
                <a:solidFill>
                  <a:schemeClr val="accent2"/>
                </a:solidFill>
              </a:rPr>
              <a:t>IL SOLE </a:t>
            </a:r>
            <a:r>
              <a:rPr lang="it-IT" sz="1800" b="1" dirty="0">
                <a:solidFill>
                  <a:schemeClr val="accent2"/>
                </a:solidFill>
              </a:rPr>
              <a:t>DI NOTTE ? ”</a:t>
            </a:r>
            <a:br>
              <a:rPr lang="it-IT" sz="1800" b="1" dirty="0">
                <a:solidFill>
                  <a:schemeClr val="accent2"/>
                </a:solidFill>
              </a:rPr>
            </a:br>
            <a:r>
              <a:rPr lang="it-IT" sz="1800" b="1" dirty="0" smtClean="0">
                <a:solidFill>
                  <a:schemeClr val="accent2"/>
                </a:solidFill>
              </a:rPr>
              <a:t/>
            </a:r>
            <a:br>
              <a:rPr lang="it-IT" sz="1800" b="1" dirty="0" smtClean="0">
                <a:solidFill>
                  <a:schemeClr val="accent2"/>
                </a:solidFill>
              </a:rPr>
            </a:br>
            <a:r>
              <a:rPr lang="it-IT" sz="1800" b="1" dirty="0" smtClean="0">
                <a:solidFill>
                  <a:schemeClr val="accent2"/>
                </a:solidFill>
              </a:rPr>
              <a:t>“ </a:t>
            </a:r>
            <a:r>
              <a:rPr lang="it-IT" sz="1800" b="1" dirty="0">
                <a:solidFill>
                  <a:schemeClr val="accent2"/>
                </a:solidFill>
              </a:rPr>
              <a:t>Siamo partiti con la nostra fantascientifica astronave, per un viaggio meraviglioso, alla scoperta dello spazio </a:t>
            </a:r>
            <a:r>
              <a:rPr lang="it-IT" sz="1800" b="1" dirty="0" smtClean="0">
                <a:solidFill>
                  <a:schemeClr val="accent2"/>
                </a:solidFill>
              </a:rPr>
              <a:t>e del </a:t>
            </a:r>
            <a:r>
              <a:rPr lang="it-IT" sz="1800" b="1" dirty="0">
                <a:solidFill>
                  <a:schemeClr val="accent2"/>
                </a:solidFill>
              </a:rPr>
              <a:t>misterioso sistema solare. A bordo ci teniamo stretti-stretti e dopo qualche attimo di paura ci calmiamo e</a:t>
            </a:r>
            <a:br>
              <a:rPr lang="it-IT" sz="1800" b="1" dirty="0">
                <a:solidFill>
                  <a:schemeClr val="accent2"/>
                </a:solidFill>
              </a:rPr>
            </a:br>
            <a:r>
              <a:rPr lang="it-IT" sz="1800" b="1" dirty="0">
                <a:solidFill>
                  <a:schemeClr val="accent2"/>
                </a:solidFill>
              </a:rPr>
              <a:t>siamo felici di ammirare il panorama. In lontananza cominciamo a vedere qualcosa… ecco la nostra stella … </a:t>
            </a:r>
            <a:r>
              <a:rPr lang="it-IT" sz="1800" b="1" dirty="0" smtClean="0">
                <a:solidFill>
                  <a:schemeClr val="accent2"/>
                </a:solidFill>
              </a:rPr>
              <a:t>IL SOLE</a:t>
            </a:r>
            <a:r>
              <a:rPr lang="it-IT" sz="1800" b="1" dirty="0">
                <a:solidFill>
                  <a:schemeClr val="accent2"/>
                </a:solidFill>
              </a:rPr>
              <a:t>. “ La sua luce è così intensa che non ci permette di tenere gli occhi aperti … “</a:t>
            </a:r>
            <a:br>
              <a:rPr lang="it-IT" sz="1800" b="1" dirty="0">
                <a:solidFill>
                  <a:schemeClr val="accent2"/>
                </a:solidFill>
              </a:rPr>
            </a:br>
            <a:r>
              <a:rPr lang="it-IT" sz="1800" b="1" dirty="0">
                <a:solidFill>
                  <a:schemeClr val="accent2"/>
                </a:solidFill>
              </a:rPr>
              <a:t>Come possiamo fare per poterlo osservare? Come ci possiamo proteggere gli occhi dalla luce così intensa</a:t>
            </a:r>
            <a:br>
              <a:rPr lang="it-IT" sz="1800" b="1" dirty="0">
                <a:solidFill>
                  <a:schemeClr val="accent2"/>
                </a:solidFill>
              </a:rPr>
            </a:br>
            <a:r>
              <a:rPr lang="it-IT" sz="1800" b="1" dirty="0">
                <a:solidFill>
                  <a:schemeClr val="accent2"/>
                </a:solidFill>
              </a:rPr>
              <a:t>?...N. racconta che quando va al mare, la sua mamma, gli mette sempre gli occhialini con le lenti scure </a:t>
            </a:r>
            <a:r>
              <a:rPr lang="it-IT" sz="1800" b="1" dirty="0" smtClean="0">
                <a:solidFill>
                  <a:schemeClr val="accent2"/>
                </a:solidFill>
              </a:rPr>
              <a:t>per  proteggere </a:t>
            </a:r>
            <a:r>
              <a:rPr lang="it-IT" sz="1800" b="1" dirty="0">
                <a:solidFill>
                  <a:schemeClr val="accent2"/>
                </a:solidFill>
              </a:rPr>
              <a:t>i suoi occhi. G. invece , dice che i suoi occhi sono così delicati che tutte le volte che osserva la </a:t>
            </a:r>
            <a:r>
              <a:rPr lang="it-IT" sz="1800" b="1" dirty="0" smtClean="0">
                <a:solidFill>
                  <a:schemeClr val="accent2"/>
                </a:solidFill>
              </a:rPr>
              <a:t>luce intensa</a:t>
            </a:r>
            <a:r>
              <a:rPr lang="it-IT" sz="1800" b="1" dirty="0">
                <a:solidFill>
                  <a:schemeClr val="accent2"/>
                </a:solidFill>
              </a:rPr>
              <a:t>, si arrossano e le scendono le lacrime. Possiamo costruirli anche noi !!! dice L. , così </a:t>
            </a:r>
            <a:r>
              <a:rPr lang="it-IT" sz="1800" b="1" dirty="0" smtClean="0">
                <a:solidFill>
                  <a:schemeClr val="accent2"/>
                </a:solidFill>
              </a:rPr>
              <a:t>quando accendiamo </a:t>
            </a:r>
            <a:r>
              <a:rPr lang="it-IT" sz="1800" b="1" dirty="0">
                <a:solidFill>
                  <a:schemeClr val="accent2"/>
                </a:solidFill>
              </a:rPr>
              <a:t>il nostro sole (plafoniera) possiamo guardarlo bene</a:t>
            </a:r>
            <a:r>
              <a:rPr lang="it-IT" sz="1800" b="1" dirty="0" smtClean="0">
                <a:solidFill>
                  <a:schemeClr val="accent2"/>
                </a:solidFill>
              </a:rPr>
              <a:t>.</a:t>
            </a:r>
            <a:br>
              <a:rPr lang="it-IT" sz="1800" b="1" dirty="0" smtClean="0">
                <a:solidFill>
                  <a:schemeClr val="accent2"/>
                </a:solidFill>
              </a:rPr>
            </a:br>
            <a:r>
              <a:rPr lang="it-IT" sz="1800" b="1" dirty="0">
                <a:solidFill>
                  <a:schemeClr val="accent2"/>
                </a:solidFill>
              </a:rPr>
              <a:t/>
            </a:r>
            <a:br>
              <a:rPr lang="it-IT" sz="1800" b="1" dirty="0">
                <a:solidFill>
                  <a:schemeClr val="accent2"/>
                </a:solidFill>
              </a:rPr>
            </a:br>
            <a:r>
              <a:rPr lang="it-IT" sz="1800" b="1" dirty="0">
                <a:solidFill>
                  <a:schemeClr val="accent2"/>
                </a:solidFill>
              </a:rPr>
              <a:t>(Fonte: </a:t>
            </a:r>
            <a:r>
              <a:rPr lang="it-IT" sz="1800" b="1" dirty="0">
                <a:solidFill>
                  <a:schemeClr val="accent2"/>
                </a:solidFill>
                <a:hlinkClick r:id="rId2"/>
              </a:rPr>
              <a:t>http://</a:t>
            </a:r>
            <a:r>
              <a:rPr lang="it-IT" sz="1800" b="1" dirty="0" smtClean="0">
                <a:solidFill>
                  <a:schemeClr val="accent2"/>
                </a:solidFill>
                <a:hlinkClick r:id="rId2"/>
              </a:rPr>
              <a:t>www.scuolegambolo.gov.it/</a:t>
            </a:r>
            <a:r>
              <a:rPr lang="it-IT" sz="1800" b="1" dirty="0" err="1" smtClean="0">
                <a:solidFill>
                  <a:schemeClr val="accent2"/>
                </a:solidFill>
                <a:hlinkClick r:id="rId2"/>
              </a:rPr>
              <a:t>wp-</a:t>
            </a:r>
            <a:r>
              <a:rPr lang="it-IT" sz="1800" b="1" dirty="0" err="1" smtClean="0">
                <a:solidFill>
                  <a:schemeClr val="accent2"/>
                </a:solidFill>
              </a:rPr>
              <a:t>content</a:t>
            </a:r>
            <a:r>
              <a:rPr lang="it-IT" sz="1800" b="1" dirty="0" smtClean="0">
                <a:solidFill>
                  <a:schemeClr val="accent2"/>
                </a:solidFill>
              </a:rPr>
              <a:t>/uploads/2015/03/Presentazione</a:t>
            </a:r>
            <a:r>
              <a:rPr lang="it-IT" sz="1800" b="1" dirty="0">
                <a:solidFill>
                  <a:schemeClr val="accent2"/>
                </a:solidFill>
              </a:rPr>
              <a:t>_-compitiautentici_pdf.pdf)</a:t>
            </a:r>
          </a:p>
        </p:txBody>
      </p:sp>
    </p:spTree>
    <p:extLst>
      <p:ext uri="{BB962C8B-B14F-4D97-AF65-F5344CB8AC3E}">
        <p14:creationId xmlns:p14="http://schemas.microsoft.com/office/powerpoint/2010/main" val="141547072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677333" y="609600"/>
            <a:ext cx="8892551" cy="5102268"/>
          </a:xfrm>
        </p:spPr>
        <p:txBody>
          <a:bodyPr>
            <a:normAutofit fontScale="90000"/>
          </a:bodyPr>
          <a:lstStyle/>
          <a:p>
            <a:r>
              <a:rPr lang="it-IT" sz="2400" b="1" dirty="0" smtClean="0">
                <a:solidFill>
                  <a:schemeClr val="accent2"/>
                </a:solidFill>
              </a:rPr>
              <a:t>CLASSI PRIME SCUOLA PRIMARIA</a:t>
            </a:r>
            <a:br>
              <a:rPr lang="it-IT" sz="2400" b="1" dirty="0" smtClean="0">
                <a:solidFill>
                  <a:schemeClr val="accent2"/>
                </a:solidFill>
              </a:rPr>
            </a:br>
            <a:r>
              <a:rPr lang="it-IT" sz="2400" b="1" dirty="0">
                <a:solidFill>
                  <a:schemeClr val="accent2"/>
                </a:solidFill>
              </a:rPr>
              <a:t/>
            </a:r>
            <a:br>
              <a:rPr lang="it-IT" sz="2400" b="1" dirty="0">
                <a:solidFill>
                  <a:schemeClr val="accent2"/>
                </a:solidFill>
              </a:rPr>
            </a:br>
            <a:r>
              <a:rPr lang="it-IT" sz="2400" b="1" dirty="0" smtClean="0">
                <a:solidFill>
                  <a:schemeClr val="accent2"/>
                </a:solidFill>
              </a:rPr>
              <a:t/>
            </a:r>
            <a:br>
              <a:rPr lang="it-IT" sz="2400" b="1" dirty="0" smtClean="0">
                <a:solidFill>
                  <a:schemeClr val="accent2"/>
                </a:solidFill>
              </a:rPr>
            </a:br>
            <a:r>
              <a:rPr lang="it-IT" sz="2400" b="1" dirty="0" smtClean="0">
                <a:solidFill>
                  <a:schemeClr val="accent2"/>
                </a:solidFill>
              </a:rPr>
              <a:t>TITOLO </a:t>
            </a:r>
            <a:r>
              <a:rPr lang="it-IT" sz="2400" b="1" dirty="0">
                <a:solidFill>
                  <a:schemeClr val="accent2"/>
                </a:solidFill>
              </a:rPr>
              <a:t>E TESTO: “AMICO COMPUTER” </a:t>
            </a:r>
            <a:r>
              <a:rPr lang="it-IT" sz="2400" b="1" dirty="0" smtClean="0">
                <a:solidFill>
                  <a:schemeClr val="accent2"/>
                </a:solidFill>
              </a:rPr>
              <a:t/>
            </a:r>
            <a:br>
              <a:rPr lang="it-IT" sz="2400" b="1" dirty="0" smtClean="0">
                <a:solidFill>
                  <a:schemeClr val="accent2"/>
                </a:solidFill>
              </a:rPr>
            </a:br>
            <a:r>
              <a:rPr lang="it-IT" sz="2400" b="1" dirty="0" smtClean="0">
                <a:solidFill>
                  <a:schemeClr val="accent2"/>
                </a:solidFill>
              </a:rPr>
              <a:t>«</a:t>
            </a:r>
            <a:r>
              <a:rPr lang="it-IT" sz="2400" b="1" dirty="0">
                <a:solidFill>
                  <a:schemeClr val="accent2"/>
                </a:solidFill>
              </a:rPr>
              <a:t>Abbiamo imparato ad accendere e a spegnere il computer e ad accedere alla cartella “alunno” grazie ad una password… Il nostro compagno Marco è ormai assente da qualche giorno e non ha partecipato a queste lezioni» La maestra suggerisce di scrivere per Marco una scheda con la sequenza delle azioni necessarie per accendere e spegnere il computer e per aprire la cartella “alunno” </a:t>
            </a:r>
            <a:r>
              <a:rPr lang="it-IT" sz="2400" b="1" dirty="0" smtClean="0">
                <a:solidFill>
                  <a:schemeClr val="accent2"/>
                </a:solidFill>
              </a:rPr>
              <a:t>.</a:t>
            </a:r>
            <a:br>
              <a:rPr lang="it-IT" sz="2400" b="1" dirty="0" smtClean="0">
                <a:solidFill>
                  <a:schemeClr val="accent2"/>
                </a:solidFill>
              </a:rPr>
            </a:br>
            <a:r>
              <a:rPr lang="it-IT" sz="2400" b="1" dirty="0">
                <a:solidFill>
                  <a:schemeClr val="accent2"/>
                </a:solidFill>
              </a:rPr>
              <a:t/>
            </a:r>
            <a:br>
              <a:rPr lang="it-IT" sz="2400" b="1" dirty="0">
                <a:solidFill>
                  <a:schemeClr val="accent2"/>
                </a:solidFill>
              </a:rPr>
            </a:br>
            <a:r>
              <a:rPr lang="it-IT" sz="1800" b="1" dirty="0">
                <a:solidFill>
                  <a:schemeClr val="accent2"/>
                </a:solidFill>
              </a:rPr>
              <a:t>(Fonte: http://www.scuolegambolo.gov.it/</a:t>
            </a:r>
            <a:r>
              <a:rPr lang="it-IT" sz="1800" b="1" dirty="0" err="1">
                <a:solidFill>
                  <a:schemeClr val="accent2"/>
                </a:solidFill>
              </a:rPr>
              <a:t>wp-content</a:t>
            </a:r>
            <a:r>
              <a:rPr lang="it-IT" sz="1800" b="1" dirty="0">
                <a:solidFill>
                  <a:schemeClr val="accent2"/>
                </a:solidFill>
              </a:rPr>
              <a:t>/uploads/2015/03/Presentazione_-</a:t>
            </a:r>
            <a:r>
              <a:rPr lang="it-IT" sz="1800" b="1" dirty="0" smtClean="0">
                <a:solidFill>
                  <a:schemeClr val="accent2"/>
                </a:solidFill>
              </a:rPr>
              <a:t>compitiautentici_pdf.pdf)</a:t>
            </a:r>
            <a:r>
              <a:rPr lang="it-IT" sz="1200" dirty="0" smtClean="0"/>
              <a:t/>
            </a:r>
            <a:br>
              <a:rPr lang="it-IT" sz="1200" dirty="0" smtClean="0"/>
            </a:br>
            <a:r>
              <a:rPr lang="it-IT" sz="1200" dirty="0"/>
              <a:t/>
            </a:r>
            <a:br>
              <a:rPr lang="it-IT" sz="1200" dirty="0"/>
            </a:br>
            <a:r>
              <a:rPr lang="it-IT" sz="1200" dirty="0" smtClean="0"/>
              <a:t/>
            </a:r>
            <a:br>
              <a:rPr lang="it-IT" sz="1200" dirty="0" smtClean="0"/>
            </a:br>
            <a:endParaRPr lang="it-IT" sz="1200" dirty="0"/>
          </a:p>
        </p:txBody>
      </p:sp>
    </p:spTree>
    <p:extLst>
      <p:ext uri="{BB962C8B-B14F-4D97-AF65-F5344CB8AC3E}">
        <p14:creationId xmlns:p14="http://schemas.microsoft.com/office/powerpoint/2010/main" val="199566172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677334" y="609600"/>
            <a:ext cx="8596668" cy="5791200"/>
          </a:xfrm>
        </p:spPr>
        <p:txBody>
          <a:bodyPr>
            <a:normAutofit fontScale="90000"/>
          </a:bodyPr>
          <a:lstStyle/>
          <a:p>
            <a:r>
              <a:rPr lang="it-IT" sz="2700" b="1" dirty="0">
                <a:solidFill>
                  <a:schemeClr val="accent2"/>
                </a:solidFill>
              </a:rPr>
              <a:t>TITOLO E TESTO :“ARTE IN MOSTRA” </a:t>
            </a:r>
            <a:r>
              <a:rPr lang="it-IT" sz="2700" b="1" dirty="0" smtClean="0">
                <a:solidFill>
                  <a:schemeClr val="accent2"/>
                </a:solidFill>
              </a:rPr>
              <a:t/>
            </a:r>
            <a:br>
              <a:rPr lang="it-IT" sz="2700" b="1" dirty="0" smtClean="0">
                <a:solidFill>
                  <a:schemeClr val="accent2"/>
                </a:solidFill>
              </a:rPr>
            </a:br>
            <a:r>
              <a:rPr lang="it-IT" sz="2700" b="1" dirty="0">
                <a:solidFill>
                  <a:schemeClr val="accent2"/>
                </a:solidFill>
              </a:rPr>
              <a:t/>
            </a:r>
            <a:br>
              <a:rPr lang="it-IT" sz="2700" b="1" dirty="0">
                <a:solidFill>
                  <a:schemeClr val="accent2"/>
                </a:solidFill>
              </a:rPr>
            </a:br>
            <a:r>
              <a:rPr lang="it-IT" sz="2700" b="1" dirty="0" smtClean="0">
                <a:solidFill>
                  <a:schemeClr val="accent2"/>
                </a:solidFill>
              </a:rPr>
              <a:t>“</a:t>
            </a:r>
            <a:r>
              <a:rPr lang="it-IT" sz="2700" b="1" dirty="0">
                <a:solidFill>
                  <a:schemeClr val="accent2"/>
                </a:solidFill>
              </a:rPr>
              <a:t>Cari bambini, in questi giorni, a partire da oggi, predisporrete una mostra che raccolga i lavori d’arte realizzati durante l’anno. Inizierete selezionando le opere d’arte prodotte che più vi piacciono, preparando per ciascuna di esse un titolo. Inviterete i vostri genitori alla mostra, attraverso la produzione di un biglietto creativo e colorato, con frontespizio e messaggio d’invito relativo alla stessa, indicando ora e luogo dell’evento. Dimenticavo... allestirete la mostra, appendendo creativamente e in modo originale i vostri lavori</a:t>
            </a:r>
            <a:r>
              <a:rPr lang="it-IT" sz="2700" b="1" dirty="0" smtClean="0">
                <a:solidFill>
                  <a:schemeClr val="accent2"/>
                </a:solidFill>
              </a:rPr>
              <a:t>.</a:t>
            </a:r>
            <a:br>
              <a:rPr lang="it-IT" sz="2700" b="1" dirty="0" smtClean="0">
                <a:solidFill>
                  <a:schemeClr val="accent2"/>
                </a:solidFill>
              </a:rPr>
            </a:br>
            <a:r>
              <a:rPr lang="it-IT" sz="2700" b="1" dirty="0">
                <a:solidFill>
                  <a:schemeClr val="accent2"/>
                </a:solidFill>
              </a:rPr>
              <a:t/>
            </a:r>
            <a:br>
              <a:rPr lang="it-IT" sz="2700" b="1" dirty="0">
                <a:solidFill>
                  <a:schemeClr val="accent2"/>
                </a:solidFill>
              </a:rPr>
            </a:br>
            <a:r>
              <a:rPr lang="it-IT" sz="2000" b="1" dirty="0">
                <a:solidFill>
                  <a:schemeClr val="accent2"/>
                </a:solidFill>
              </a:rPr>
              <a:t>(Fonte: http://www.scuolegambolo.gov.it/</a:t>
            </a:r>
            <a:r>
              <a:rPr lang="it-IT" sz="2000" b="1" dirty="0" err="1">
                <a:solidFill>
                  <a:schemeClr val="accent2"/>
                </a:solidFill>
              </a:rPr>
              <a:t>wp-content</a:t>
            </a:r>
            <a:r>
              <a:rPr lang="it-IT" sz="2000" b="1" dirty="0">
                <a:solidFill>
                  <a:schemeClr val="accent2"/>
                </a:solidFill>
              </a:rPr>
              <a:t>/uploads/2015/03/Presentazione_-</a:t>
            </a:r>
            <a:r>
              <a:rPr lang="it-IT" sz="2000" b="1" dirty="0" smtClean="0">
                <a:solidFill>
                  <a:schemeClr val="accent2"/>
                </a:solidFill>
              </a:rPr>
              <a:t>compitiautentici_pdf.pdf)</a:t>
            </a:r>
            <a:r>
              <a:rPr lang="it-IT" sz="1400" dirty="0"/>
              <a:t/>
            </a:r>
            <a:br>
              <a:rPr lang="it-IT" sz="1400" dirty="0"/>
            </a:br>
            <a:r>
              <a:rPr lang="it-IT" sz="1400" dirty="0"/>
              <a:t/>
            </a:r>
            <a:br>
              <a:rPr lang="it-IT" sz="1400" dirty="0"/>
            </a:br>
            <a:r>
              <a:rPr lang="it-IT" sz="1400" dirty="0"/>
              <a:t/>
            </a:r>
            <a:br>
              <a:rPr lang="it-IT" sz="1400" dirty="0"/>
            </a:br>
            <a:r>
              <a:rPr lang="it-IT" sz="2000" dirty="0" smtClean="0"/>
              <a:t/>
            </a:r>
            <a:br>
              <a:rPr lang="it-IT" sz="2000" dirty="0" smtClean="0"/>
            </a:br>
            <a:r>
              <a:rPr lang="it-IT" sz="2000" dirty="0"/>
              <a:t/>
            </a:r>
            <a:br>
              <a:rPr lang="it-IT" sz="2000" dirty="0"/>
            </a:br>
            <a:endParaRPr lang="it-IT" sz="2000" dirty="0"/>
          </a:p>
        </p:txBody>
      </p:sp>
    </p:spTree>
    <p:extLst>
      <p:ext uri="{BB962C8B-B14F-4D97-AF65-F5344CB8AC3E}">
        <p14:creationId xmlns:p14="http://schemas.microsoft.com/office/powerpoint/2010/main" val="203075632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677334" y="609599"/>
            <a:ext cx="8596668" cy="5452997"/>
          </a:xfrm>
        </p:spPr>
        <p:txBody>
          <a:bodyPr>
            <a:normAutofit fontScale="90000"/>
          </a:bodyPr>
          <a:lstStyle/>
          <a:p>
            <a:r>
              <a:rPr lang="it-IT" sz="2400" b="1" dirty="0" smtClean="0">
                <a:solidFill>
                  <a:schemeClr val="accent2"/>
                </a:solidFill>
              </a:rPr>
              <a:t>CLASSI SECONDE PRIMARIA</a:t>
            </a:r>
            <a:br>
              <a:rPr lang="it-IT" sz="2400" b="1" dirty="0" smtClean="0">
                <a:solidFill>
                  <a:schemeClr val="accent2"/>
                </a:solidFill>
              </a:rPr>
            </a:br>
            <a:r>
              <a:rPr lang="it-IT" sz="2400" b="1" dirty="0">
                <a:solidFill>
                  <a:schemeClr val="accent2"/>
                </a:solidFill>
              </a:rPr>
              <a:t/>
            </a:r>
            <a:br>
              <a:rPr lang="it-IT" sz="2400" b="1" dirty="0">
                <a:solidFill>
                  <a:schemeClr val="accent2"/>
                </a:solidFill>
              </a:rPr>
            </a:br>
            <a:r>
              <a:rPr lang="it-IT" sz="2400" b="1" dirty="0" smtClean="0">
                <a:solidFill>
                  <a:schemeClr val="accent2"/>
                </a:solidFill>
              </a:rPr>
              <a:t/>
            </a:r>
            <a:br>
              <a:rPr lang="it-IT" sz="2400" b="1" dirty="0" smtClean="0">
                <a:solidFill>
                  <a:schemeClr val="accent2"/>
                </a:solidFill>
              </a:rPr>
            </a:br>
            <a:r>
              <a:rPr lang="it-IT" sz="2400" b="1" dirty="0" smtClean="0">
                <a:solidFill>
                  <a:schemeClr val="accent2"/>
                </a:solidFill>
              </a:rPr>
              <a:t>TITOLO </a:t>
            </a:r>
            <a:r>
              <a:rPr lang="it-IT" sz="2400" b="1" dirty="0">
                <a:solidFill>
                  <a:schemeClr val="accent2"/>
                </a:solidFill>
              </a:rPr>
              <a:t>E TESTO: “ UN VIAGGIO” "Oggi è il 13 di febbraio, Paolo ha prenotato un viaggio a Firenze che da tempo voleva realizzare. Partirà fra 63 giorni, tenendo conto della stagione in cui sarà, aiutalo a preparare la valigia indicando gli indumenti necessari. Per visitare la città ha a disposizione 43 euro. Aiutalo a pianificare le sue scelte considerando che non vuole rinunciare a vedere la cupola del Duomo</a:t>
            </a:r>
            <a:r>
              <a:rPr lang="it-IT" sz="2400" b="1" dirty="0" smtClean="0">
                <a:solidFill>
                  <a:schemeClr val="accent2"/>
                </a:solidFill>
              </a:rPr>
              <a:t>.</a:t>
            </a:r>
            <a:br>
              <a:rPr lang="it-IT" sz="2400" b="1" dirty="0" smtClean="0">
                <a:solidFill>
                  <a:schemeClr val="accent2"/>
                </a:solidFill>
              </a:rPr>
            </a:br>
            <a:r>
              <a:rPr lang="it-IT" sz="2400" b="1" dirty="0">
                <a:solidFill>
                  <a:schemeClr val="accent2"/>
                </a:solidFill>
              </a:rPr>
              <a:t/>
            </a:r>
            <a:br>
              <a:rPr lang="it-IT" sz="2400" b="1" dirty="0">
                <a:solidFill>
                  <a:schemeClr val="accent2"/>
                </a:solidFill>
              </a:rPr>
            </a:br>
            <a:r>
              <a:rPr lang="it-IT" sz="2000" dirty="0" smtClean="0"/>
              <a:t/>
            </a:r>
            <a:br>
              <a:rPr lang="it-IT" sz="2000" dirty="0" smtClean="0"/>
            </a:br>
            <a:r>
              <a:rPr lang="it-IT" sz="2000" b="1" dirty="0">
                <a:solidFill>
                  <a:schemeClr val="accent2"/>
                </a:solidFill>
              </a:rPr>
              <a:t>(Fonte: http://www.scuolegambolo.gov.it/</a:t>
            </a:r>
            <a:r>
              <a:rPr lang="it-IT" sz="2000" b="1" dirty="0" err="1">
                <a:solidFill>
                  <a:schemeClr val="accent2"/>
                </a:solidFill>
              </a:rPr>
              <a:t>wp-content</a:t>
            </a:r>
            <a:r>
              <a:rPr lang="it-IT" sz="2000" b="1" dirty="0">
                <a:solidFill>
                  <a:schemeClr val="accent2"/>
                </a:solidFill>
              </a:rPr>
              <a:t>/uploads/2015/03/Presentazione_-</a:t>
            </a:r>
            <a:r>
              <a:rPr lang="it-IT" sz="2000" b="1" dirty="0" smtClean="0">
                <a:solidFill>
                  <a:schemeClr val="accent2"/>
                </a:solidFill>
              </a:rPr>
              <a:t>compitiautentici_pdf.pdf)</a:t>
            </a:r>
            <a:r>
              <a:rPr lang="it-IT" sz="1400" dirty="0"/>
              <a:t/>
            </a:r>
            <a:br>
              <a:rPr lang="it-IT" sz="1400" dirty="0"/>
            </a:br>
            <a:r>
              <a:rPr lang="it-IT" sz="1400" dirty="0"/>
              <a:t/>
            </a:r>
            <a:br>
              <a:rPr lang="it-IT" sz="1400" dirty="0"/>
            </a:br>
            <a:r>
              <a:rPr lang="it-IT" sz="2000" dirty="0" smtClean="0"/>
              <a:t/>
            </a:r>
            <a:br>
              <a:rPr lang="it-IT" sz="2000" dirty="0" smtClean="0"/>
            </a:br>
            <a:r>
              <a:rPr lang="it-IT" sz="2000" dirty="0"/>
              <a:t/>
            </a:r>
            <a:br>
              <a:rPr lang="it-IT" sz="2000" dirty="0"/>
            </a:br>
            <a:endParaRPr lang="it-IT" sz="2000" dirty="0"/>
          </a:p>
        </p:txBody>
      </p:sp>
    </p:spTree>
    <p:extLst>
      <p:ext uri="{BB962C8B-B14F-4D97-AF65-F5344CB8AC3E}">
        <p14:creationId xmlns:p14="http://schemas.microsoft.com/office/powerpoint/2010/main" val="40523033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677334" y="609599"/>
            <a:ext cx="9205702" cy="4601227"/>
          </a:xfrm>
        </p:spPr>
        <p:txBody>
          <a:bodyPr>
            <a:normAutofit/>
          </a:bodyPr>
          <a:lstStyle/>
          <a:p>
            <a:r>
              <a:rPr lang="it-IT" sz="2400" b="1" dirty="0" smtClean="0">
                <a:solidFill>
                  <a:schemeClr val="accent2"/>
                </a:solidFill>
              </a:rPr>
              <a:t>CLASSI TERZE PRIMARIA</a:t>
            </a:r>
            <a:br>
              <a:rPr lang="it-IT" sz="2400" b="1" dirty="0" smtClean="0">
                <a:solidFill>
                  <a:schemeClr val="accent2"/>
                </a:solidFill>
              </a:rPr>
            </a:br>
            <a:r>
              <a:rPr lang="it-IT" sz="2400" b="1" dirty="0">
                <a:solidFill>
                  <a:schemeClr val="accent2"/>
                </a:solidFill>
              </a:rPr>
              <a:t/>
            </a:r>
            <a:br>
              <a:rPr lang="it-IT" sz="2400" b="1" dirty="0">
                <a:solidFill>
                  <a:schemeClr val="accent2"/>
                </a:solidFill>
              </a:rPr>
            </a:br>
            <a:r>
              <a:rPr lang="it-IT" sz="2400" b="1" dirty="0" smtClean="0">
                <a:solidFill>
                  <a:schemeClr val="accent2"/>
                </a:solidFill>
              </a:rPr>
              <a:t>TITOLO </a:t>
            </a:r>
            <a:r>
              <a:rPr lang="it-IT" sz="2400" b="1" dirty="0">
                <a:solidFill>
                  <a:schemeClr val="accent2"/>
                </a:solidFill>
              </a:rPr>
              <a:t>E TESTO :“AMICACQUA” </a:t>
            </a:r>
            <a:r>
              <a:rPr lang="it-IT" sz="2400" b="1" dirty="0" smtClean="0">
                <a:solidFill>
                  <a:schemeClr val="accent2"/>
                </a:solidFill>
              </a:rPr>
              <a:t/>
            </a:r>
            <a:br>
              <a:rPr lang="it-IT" sz="2400" b="1" dirty="0" smtClean="0">
                <a:solidFill>
                  <a:schemeClr val="accent2"/>
                </a:solidFill>
              </a:rPr>
            </a:br>
            <a:r>
              <a:rPr lang="it-IT" sz="2400" b="1" dirty="0">
                <a:solidFill>
                  <a:schemeClr val="accent2"/>
                </a:solidFill>
              </a:rPr>
              <a:t/>
            </a:r>
            <a:br>
              <a:rPr lang="it-IT" sz="2400" b="1" dirty="0">
                <a:solidFill>
                  <a:schemeClr val="accent2"/>
                </a:solidFill>
              </a:rPr>
            </a:br>
            <a:r>
              <a:rPr lang="it-IT" sz="2400" b="1" dirty="0" smtClean="0">
                <a:solidFill>
                  <a:schemeClr val="accent2"/>
                </a:solidFill>
              </a:rPr>
              <a:t>In </a:t>
            </a:r>
            <a:r>
              <a:rPr lang="it-IT" sz="2400" b="1" dirty="0">
                <a:solidFill>
                  <a:schemeClr val="accent2"/>
                </a:solidFill>
              </a:rPr>
              <a:t>occasione della giornata mondiale dell’acqua (22 marzo), prepara una presentazione per i compagni delle classi seconde, per avvicinarli alla conoscenza dell’acqua e sensibilizzarli ad un uso corretto e consapevole di questo prezioso elemento</a:t>
            </a:r>
            <a:r>
              <a:rPr lang="it-IT" sz="2400" b="1" dirty="0" smtClean="0">
                <a:solidFill>
                  <a:schemeClr val="accent2"/>
                </a:solidFill>
              </a:rPr>
              <a:t>.</a:t>
            </a:r>
            <a:br>
              <a:rPr lang="it-IT" sz="2400" b="1" dirty="0" smtClean="0">
                <a:solidFill>
                  <a:schemeClr val="accent2"/>
                </a:solidFill>
              </a:rPr>
            </a:br>
            <a:r>
              <a:rPr lang="it-IT" sz="2400" b="1" dirty="0">
                <a:solidFill>
                  <a:schemeClr val="accent2"/>
                </a:solidFill>
              </a:rPr>
              <a:t/>
            </a:r>
            <a:br>
              <a:rPr lang="it-IT" sz="2400" b="1" dirty="0">
                <a:solidFill>
                  <a:schemeClr val="accent2"/>
                </a:solidFill>
              </a:rPr>
            </a:br>
            <a:r>
              <a:rPr lang="it-IT" sz="1800" b="1" dirty="0">
                <a:solidFill>
                  <a:schemeClr val="accent2"/>
                </a:solidFill>
              </a:rPr>
              <a:t>(Fonte: http://www.scuolegambolo.gov.it/</a:t>
            </a:r>
            <a:r>
              <a:rPr lang="it-IT" sz="1800" b="1" dirty="0" err="1">
                <a:solidFill>
                  <a:schemeClr val="accent2"/>
                </a:solidFill>
              </a:rPr>
              <a:t>wp-content</a:t>
            </a:r>
            <a:r>
              <a:rPr lang="it-IT" sz="1800" b="1" dirty="0">
                <a:solidFill>
                  <a:schemeClr val="accent2"/>
                </a:solidFill>
              </a:rPr>
              <a:t>/uploads/2015/03/Presentazione_-compitiautentici_pdf.pdf)</a:t>
            </a:r>
            <a:r>
              <a:rPr lang="it-IT" sz="1800" dirty="0"/>
              <a:t/>
            </a:r>
            <a:br>
              <a:rPr lang="it-IT" sz="1800" dirty="0"/>
            </a:br>
            <a:endParaRPr lang="it-IT" sz="1800" b="1" dirty="0">
              <a:solidFill>
                <a:schemeClr val="accent2"/>
              </a:solidFill>
            </a:endParaRPr>
          </a:p>
        </p:txBody>
      </p:sp>
    </p:spTree>
    <p:extLst>
      <p:ext uri="{BB962C8B-B14F-4D97-AF65-F5344CB8AC3E}">
        <p14:creationId xmlns:p14="http://schemas.microsoft.com/office/powerpoint/2010/main" val="43782415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677333" y="609599"/>
            <a:ext cx="9105493" cy="6091825"/>
          </a:xfrm>
        </p:spPr>
        <p:txBody>
          <a:bodyPr>
            <a:normAutofit fontScale="90000"/>
          </a:bodyPr>
          <a:lstStyle/>
          <a:p>
            <a:r>
              <a:rPr lang="it-IT" sz="1800" b="1" dirty="0" smtClean="0">
                <a:solidFill>
                  <a:schemeClr val="accent2"/>
                </a:solidFill>
              </a:rPr>
              <a:t>CLASSI TERZE PRIMARIA</a:t>
            </a:r>
            <a:br>
              <a:rPr lang="it-IT" sz="1800" b="1" dirty="0" smtClean="0">
                <a:solidFill>
                  <a:schemeClr val="accent2"/>
                </a:solidFill>
              </a:rPr>
            </a:br>
            <a:r>
              <a:rPr lang="it-IT" sz="1800" b="1" dirty="0">
                <a:solidFill>
                  <a:schemeClr val="accent2"/>
                </a:solidFill>
              </a:rPr>
              <a:t/>
            </a:r>
            <a:br>
              <a:rPr lang="it-IT" sz="1800" b="1" dirty="0">
                <a:solidFill>
                  <a:schemeClr val="accent2"/>
                </a:solidFill>
              </a:rPr>
            </a:br>
            <a:r>
              <a:rPr lang="it-IT" sz="1800" b="1" dirty="0" smtClean="0">
                <a:solidFill>
                  <a:schemeClr val="accent2"/>
                </a:solidFill>
              </a:rPr>
              <a:t>TITOLO </a:t>
            </a:r>
            <a:r>
              <a:rPr lang="it-IT" sz="1800" b="1" dirty="0">
                <a:solidFill>
                  <a:schemeClr val="accent2"/>
                </a:solidFill>
              </a:rPr>
              <a:t>E TESTO: UNA GIORNATA NELLA PREISTORIA </a:t>
            </a:r>
            <a:r>
              <a:rPr lang="it-IT" sz="1800" b="1" dirty="0" smtClean="0">
                <a:solidFill>
                  <a:schemeClr val="accent2"/>
                </a:solidFill>
              </a:rPr>
              <a:t/>
            </a:r>
            <a:br>
              <a:rPr lang="it-IT" sz="1800" b="1" dirty="0" smtClean="0">
                <a:solidFill>
                  <a:schemeClr val="accent2"/>
                </a:solidFill>
              </a:rPr>
            </a:br>
            <a:r>
              <a:rPr lang="it-IT" sz="1800" b="1" dirty="0">
                <a:solidFill>
                  <a:schemeClr val="accent2"/>
                </a:solidFill>
              </a:rPr>
              <a:t/>
            </a:r>
            <a:br>
              <a:rPr lang="it-IT" sz="1800" b="1" dirty="0">
                <a:solidFill>
                  <a:schemeClr val="accent2"/>
                </a:solidFill>
              </a:rPr>
            </a:br>
            <a:r>
              <a:rPr lang="it-IT" sz="1800" b="1" dirty="0" smtClean="0">
                <a:solidFill>
                  <a:schemeClr val="accent2"/>
                </a:solidFill>
              </a:rPr>
              <a:t>«</a:t>
            </a:r>
            <a:r>
              <a:rPr lang="it-IT" sz="1800" b="1" dirty="0">
                <a:solidFill>
                  <a:schemeClr val="accent2"/>
                </a:solidFill>
              </a:rPr>
              <a:t>Questa mattina mi sono svegliato alle 7 appena ho sentito suonare la sveglia; il cielo fuori dalla finestra era scuro. Ho dovuto accendere la luce per cercare i vestiti nell'armadio, poi mi sono lavato e pettinato e ho indossato una maglietta di lana rossa ed un paio di jeans. Dalla cucina proveniva un delizioso profumo di brioche, la mamma mi aveva preparato anche una tazza piena di latte e cacao. Appena finita la colazione ho preso il mio zainetto, mi sono infilato il giubbotto, la sciarpa e i guanti e sono andato alla fermata ad aspettare l'autobus. Quando sono arrivato a scuola la maestra era già in classe e stava attaccando alla parete un grande cartellone sulla Preistoria. La mattinata è trascorsa velocemente e la campanella ha annunciato la fine delle lezioni. A pranzo la mamma ha preparato la pastasciutta con il sugo e una bistecca con le patate. Nel pomeriggio ho fatto i compiti e poi ho guardato la televisione. Quando è tornato il papà dall'ufficio mi ha insegnato a mandare le e-mail con il computer così adesso posso scrivere al mio amico </a:t>
            </a:r>
            <a:r>
              <a:rPr lang="it-IT" sz="1800" b="1" dirty="0" err="1">
                <a:solidFill>
                  <a:schemeClr val="accent2"/>
                </a:solidFill>
              </a:rPr>
              <a:t>Jim</a:t>
            </a:r>
            <a:r>
              <a:rPr lang="it-IT" sz="1800" b="1" dirty="0">
                <a:solidFill>
                  <a:schemeClr val="accent2"/>
                </a:solidFill>
              </a:rPr>
              <a:t> che abita in America. Dopo cena ho guardato un po' di televisione e poi sono andato a letto». Dopo aver letto la cronaca della giornata "tipo" di un bambino della tua età e del tuo tempo, prova ad immaginare cosa avresti fatto durante una giornata di migliaia di anni fa, realizzando dei cartelloni per rappresentare i vari momenti della giornata, gli usi e i costumi di un bambino della preistoria. Ricorda! Allora non avevi a disposizione la Play Station e la pastasciutta non esisteva ancora</a:t>
            </a:r>
            <a:r>
              <a:rPr lang="it-IT" sz="1800" b="1" dirty="0" smtClean="0">
                <a:solidFill>
                  <a:schemeClr val="accent2"/>
                </a:solidFill>
              </a:rPr>
              <a:t>!!!!</a:t>
            </a:r>
            <a:br>
              <a:rPr lang="it-IT" sz="1800" b="1" dirty="0" smtClean="0">
                <a:solidFill>
                  <a:schemeClr val="accent2"/>
                </a:solidFill>
              </a:rPr>
            </a:br>
            <a:r>
              <a:rPr lang="it-IT" sz="1600" b="1" dirty="0">
                <a:solidFill>
                  <a:schemeClr val="accent2"/>
                </a:solidFill>
              </a:rPr>
              <a:t>(Fonte: http://www.scuolegambolo.gov.it/</a:t>
            </a:r>
            <a:r>
              <a:rPr lang="it-IT" sz="1600" b="1" dirty="0" err="1">
                <a:solidFill>
                  <a:schemeClr val="accent2"/>
                </a:solidFill>
              </a:rPr>
              <a:t>wp-content</a:t>
            </a:r>
            <a:r>
              <a:rPr lang="it-IT" sz="1600" b="1" dirty="0">
                <a:solidFill>
                  <a:schemeClr val="accent2"/>
                </a:solidFill>
              </a:rPr>
              <a:t>/uploads/2015/03/Presentazione_-compitiautentici_pdf.pdf)</a:t>
            </a:r>
            <a:r>
              <a:rPr lang="it-IT" sz="1600" dirty="0"/>
              <a:t/>
            </a:r>
            <a:br>
              <a:rPr lang="it-IT" sz="1600" dirty="0"/>
            </a:br>
            <a:endParaRPr lang="it-IT" sz="1600" dirty="0"/>
          </a:p>
        </p:txBody>
      </p:sp>
    </p:spTree>
    <p:extLst>
      <p:ext uri="{BB962C8B-B14F-4D97-AF65-F5344CB8AC3E}">
        <p14:creationId xmlns:p14="http://schemas.microsoft.com/office/powerpoint/2010/main" val="54020489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677333" y="609600"/>
            <a:ext cx="8829921" cy="5954038"/>
          </a:xfrm>
        </p:spPr>
        <p:txBody>
          <a:bodyPr>
            <a:normAutofit fontScale="90000"/>
          </a:bodyPr>
          <a:lstStyle/>
          <a:p>
            <a:r>
              <a:rPr lang="it-IT" sz="2000" b="1" dirty="0" smtClean="0">
                <a:solidFill>
                  <a:schemeClr val="accent2"/>
                </a:solidFill>
              </a:rPr>
              <a:t>CLASSI QUARTE PRIMARIA</a:t>
            </a:r>
            <a:br>
              <a:rPr lang="it-IT" sz="2000" b="1" dirty="0" smtClean="0">
                <a:solidFill>
                  <a:schemeClr val="accent2"/>
                </a:solidFill>
              </a:rPr>
            </a:br>
            <a:r>
              <a:rPr lang="it-IT" sz="2000" b="1" dirty="0">
                <a:solidFill>
                  <a:schemeClr val="accent2"/>
                </a:solidFill>
              </a:rPr>
              <a:t/>
            </a:r>
            <a:br>
              <a:rPr lang="it-IT" sz="2000" b="1" dirty="0">
                <a:solidFill>
                  <a:schemeClr val="accent2"/>
                </a:solidFill>
              </a:rPr>
            </a:br>
            <a:r>
              <a:rPr lang="it-IT" sz="2000" b="1" dirty="0">
                <a:solidFill>
                  <a:schemeClr val="accent2"/>
                </a:solidFill>
              </a:rPr>
              <a:t>TITOLO E TESTO: DOCUMENTIAMO ALCUNE ESPERIENZE SCOLASTICHE ATTRAVERSO LE PAGINE DI UN DIARIO: - </a:t>
            </a:r>
            <a:r>
              <a:rPr lang="it-IT" sz="2000" b="1" dirty="0" smtClean="0">
                <a:solidFill>
                  <a:schemeClr val="accent2"/>
                </a:solidFill>
              </a:rPr>
              <a:t/>
            </a:r>
            <a:br>
              <a:rPr lang="it-IT" sz="2000" b="1" dirty="0" smtClean="0">
                <a:solidFill>
                  <a:schemeClr val="accent2"/>
                </a:solidFill>
              </a:rPr>
            </a:br>
            <a:r>
              <a:rPr lang="it-IT" sz="2000" b="1" dirty="0">
                <a:solidFill>
                  <a:schemeClr val="accent2"/>
                </a:solidFill>
              </a:rPr>
              <a:t/>
            </a:r>
            <a:br>
              <a:rPr lang="it-IT" sz="2000" b="1" dirty="0">
                <a:solidFill>
                  <a:schemeClr val="accent2"/>
                </a:solidFill>
              </a:rPr>
            </a:br>
            <a:r>
              <a:rPr lang="it-IT" sz="2000" b="1" dirty="0" smtClean="0">
                <a:solidFill>
                  <a:schemeClr val="accent2"/>
                </a:solidFill>
              </a:rPr>
              <a:t>Realizzate </a:t>
            </a:r>
            <a:r>
              <a:rPr lang="it-IT" sz="2000" b="1" dirty="0">
                <a:solidFill>
                  <a:schemeClr val="accent2"/>
                </a:solidFill>
              </a:rPr>
              <a:t>la copertina - Decidete, nel gruppo-classe, la modalità e i tempi di compilazione - Scegliete le esperienze significative da riportare sulle pagine del diario - Rappresentate graficamente, ricavandone dati e statistiche, i dati raccolti relativamente al gradimento del lavoro svolto - Realizzate tabelle e diagrammi al computer - Inglese: al termine della </a:t>
            </a:r>
            <a:r>
              <a:rPr lang="it-IT" sz="2000" b="1" dirty="0" err="1">
                <a:solidFill>
                  <a:schemeClr val="accent2"/>
                </a:solidFill>
              </a:rPr>
              <a:t>unit</a:t>
            </a:r>
            <a:r>
              <a:rPr lang="it-IT" sz="2000" b="1" dirty="0">
                <a:solidFill>
                  <a:schemeClr val="accent2"/>
                </a:solidFill>
              </a:rPr>
              <a:t> 1, realizza il tuo “family </a:t>
            </a:r>
            <a:r>
              <a:rPr lang="it-IT" sz="2000" b="1" dirty="0" err="1">
                <a:solidFill>
                  <a:schemeClr val="accent2"/>
                </a:solidFill>
              </a:rPr>
              <a:t>tree</a:t>
            </a:r>
            <a:r>
              <a:rPr lang="it-IT" sz="2000" b="1" dirty="0">
                <a:solidFill>
                  <a:schemeClr val="accent2"/>
                </a:solidFill>
              </a:rPr>
              <a:t>” con l’utilizzo del computer e descrivi la tua famiglia ai tuoi compagni, prima oralmente e poi per iscritto. - Matematica: realizza un sondaggio, all’interno della classe, sull’indice di gradimento del diario di classe. Raccogli i dati, registrali in tabella. - Informatica: coi dati raccolti nelle 4 classi quarte sulla realizzazione del diario di classe, a coppie e con l’utilizzo del programma </a:t>
            </a:r>
            <a:r>
              <a:rPr lang="it-IT" sz="2000" b="1" dirty="0" err="1">
                <a:solidFill>
                  <a:schemeClr val="accent2"/>
                </a:solidFill>
              </a:rPr>
              <a:t>excel</a:t>
            </a:r>
            <a:r>
              <a:rPr lang="it-IT" sz="2000" b="1" dirty="0">
                <a:solidFill>
                  <a:schemeClr val="accent2"/>
                </a:solidFill>
              </a:rPr>
              <a:t>, elaborate un istogramma e 4 diversi diagrammi a torta da cui risulti il confronto tra i dati raccolti. -Scienze: divisi in gruppi, preparate una lezione da presentare al resto della classe sulla risorgiva e sull’esperienza diretta sul territorio, con l’utilizzo di disegni, didascalie, schemi</a:t>
            </a:r>
            <a:r>
              <a:rPr lang="it-IT" sz="2000" b="1" dirty="0" smtClean="0">
                <a:solidFill>
                  <a:schemeClr val="accent2"/>
                </a:solidFill>
              </a:rPr>
              <a:t>.</a:t>
            </a:r>
            <a:br>
              <a:rPr lang="it-IT" sz="2000" b="1" dirty="0" smtClean="0">
                <a:solidFill>
                  <a:schemeClr val="accent2"/>
                </a:solidFill>
              </a:rPr>
            </a:br>
            <a:r>
              <a:rPr lang="it-IT" sz="1600" dirty="0" smtClean="0"/>
              <a:t/>
            </a:r>
            <a:br>
              <a:rPr lang="it-IT" sz="1600" dirty="0" smtClean="0"/>
            </a:br>
            <a:r>
              <a:rPr lang="it-IT" sz="1600" b="1" dirty="0">
                <a:solidFill>
                  <a:schemeClr val="accent2"/>
                </a:solidFill>
              </a:rPr>
              <a:t>(Fonte: http://www.scuolegambolo.gov.it/</a:t>
            </a:r>
            <a:r>
              <a:rPr lang="it-IT" sz="1600" b="1" dirty="0" err="1">
                <a:solidFill>
                  <a:schemeClr val="accent2"/>
                </a:solidFill>
              </a:rPr>
              <a:t>wp-content</a:t>
            </a:r>
            <a:r>
              <a:rPr lang="it-IT" sz="1600" b="1" dirty="0">
                <a:solidFill>
                  <a:schemeClr val="accent2"/>
                </a:solidFill>
              </a:rPr>
              <a:t>/uploads/2015/03/Presentazione_-compitiautentici_pdf.pdf)</a:t>
            </a:r>
            <a:r>
              <a:rPr lang="it-IT" sz="1600" dirty="0"/>
              <a:t/>
            </a:r>
            <a:br>
              <a:rPr lang="it-IT" sz="1600" dirty="0"/>
            </a:br>
            <a:r>
              <a:rPr lang="it-IT" sz="1600" dirty="0"/>
              <a:t/>
            </a:r>
            <a:br>
              <a:rPr lang="it-IT" sz="1600" dirty="0"/>
            </a:br>
            <a:endParaRPr lang="it-IT" sz="1600" dirty="0"/>
          </a:p>
        </p:txBody>
      </p:sp>
    </p:spTree>
    <p:extLst>
      <p:ext uri="{BB962C8B-B14F-4D97-AF65-F5344CB8AC3E}">
        <p14:creationId xmlns:p14="http://schemas.microsoft.com/office/powerpoint/2010/main" val="120787168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677334" y="609600"/>
            <a:ext cx="8596668" cy="5014586"/>
          </a:xfrm>
        </p:spPr>
        <p:txBody>
          <a:bodyPr>
            <a:normAutofit fontScale="90000"/>
          </a:bodyPr>
          <a:lstStyle/>
          <a:p>
            <a:r>
              <a:rPr lang="it-IT" sz="2700" b="1" dirty="0" smtClean="0">
                <a:solidFill>
                  <a:schemeClr val="accent2"/>
                </a:solidFill>
              </a:rPr>
              <a:t>CLASSI QUARTE PRIMARIA</a:t>
            </a:r>
            <a:br>
              <a:rPr lang="it-IT" sz="2700" b="1" dirty="0" smtClean="0">
                <a:solidFill>
                  <a:schemeClr val="accent2"/>
                </a:solidFill>
              </a:rPr>
            </a:br>
            <a:r>
              <a:rPr lang="it-IT" sz="2700" b="1" dirty="0">
                <a:solidFill>
                  <a:schemeClr val="accent2"/>
                </a:solidFill>
              </a:rPr>
              <a:t/>
            </a:r>
            <a:br>
              <a:rPr lang="it-IT" sz="2700" b="1" dirty="0">
                <a:solidFill>
                  <a:schemeClr val="accent2"/>
                </a:solidFill>
              </a:rPr>
            </a:br>
            <a:r>
              <a:rPr lang="it-IT" sz="2700" b="1" dirty="0">
                <a:solidFill>
                  <a:schemeClr val="accent2"/>
                </a:solidFill>
              </a:rPr>
              <a:t>TITOLO E TESTO: SO… OPERARE CON LE MISURE </a:t>
            </a:r>
            <a:r>
              <a:rPr lang="it-IT" sz="2700" b="1" dirty="0" smtClean="0">
                <a:solidFill>
                  <a:schemeClr val="accent2"/>
                </a:solidFill>
              </a:rPr>
              <a:t/>
            </a:r>
            <a:br>
              <a:rPr lang="it-IT" sz="2700" b="1" dirty="0" smtClean="0">
                <a:solidFill>
                  <a:schemeClr val="accent2"/>
                </a:solidFill>
              </a:rPr>
            </a:br>
            <a:r>
              <a:rPr lang="it-IT" sz="2700" b="1" dirty="0">
                <a:solidFill>
                  <a:schemeClr val="accent2"/>
                </a:solidFill>
              </a:rPr>
              <a:t/>
            </a:r>
            <a:br>
              <a:rPr lang="it-IT" sz="2700" b="1" dirty="0">
                <a:solidFill>
                  <a:schemeClr val="accent2"/>
                </a:solidFill>
              </a:rPr>
            </a:br>
            <a:r>
              <a:rPr lang="it-IT" sz="2700" b="1" dirty="0" smtClean="0">
                <a:solidFill>
                  <a:schemeClr val="accent2"/>
                </a:solidFill>
              </a:rPr>
              <a:t>Sistemiamo </a:t>
            </a:r>
            <a:r>
              <a:rPr lang="it-IT" sz="2700" b="1" dirty="0">
                <a:solidFill>
                  <a:schemeClr val="accent2"/>
                </a:solidFill>
              </a:rPr>
              <a:t>nella cucina della mensa alcuni elettrodomestici, lungo la parete Sud (3,97 m), dove è già collocato l’acquaio che misura 1,6 m. Le misure degli elettrodomestici sono le seguenti: • forno 0,6 m • lavatrice 45 cm • frigorifero 875 mm. Verifichiamo la possibilità di inserire lungo la parete anche un altro mobiletto. Quanti centimetri potrà misurare</a:t>
            </a:r>
            <a:r>
              <a:rPr lang="it-IT" sz="2700" b="1" dirty="0" smtClean="0">
                <a:solidFill>
                  <a:schemeClr val="accent2"/>
                </a:solidFill>
              </a:rPr>
              <a:t>?</a:t>
            </a:r>
            <a:br>
              <a:rPr lang="it-IT" sz="2700" b="1" dirty="0" smtClean="0">
                <a:solidFill>
                  <a:schemeClr val="accent2"/>
                </a:solidFill>
              </a:rPr>
            </a:br>
            <a:r>
              <a:rPr lang="it-IT" sz="2700" b="1" dirty="0">
                <a:solidFill>
                  <a:schemeClr val="accent2"/>
                </a:solidFill>
              </a:rPr>
              <a:t/>
            </a:r>
            <a:br>
              <a:rPr lang="it-IT" sz="2700" b="1" dirty="0">
                <a:solidFill>
                  <a:schemeClr val="accent2"/>
                </a:solidFill>
              </a:rPr>
            </a:br>
            <a:r>
              <a:rPr lang="it-IT" sz="2000" b="1" dirty="0">
                <a:solidFill>
                  <a:schemeClr val="accent2"/>
                </a:solidFill>
              </a:rPr>
              <a:t>(Fonte: http://www.scuolegambolo.gov.it/</a:t>
            </a:r>
            <a:r>
              <a:rPr lang="it-IT" sz="2000" b="1" dirty="0" err="1">
                <a:solidFill>
                  <a:schemeClr val="accent2"/>
                </a:solidFill>
              </a:rPr>
              <a:t>wp-content</a:t>
            </a:r>
            <a:r>
              <a:rPr lang="it-IT" sz="2000" b="1" dirty="0">
                <a:solidFill>
                  <a:schemeClr val="accent2"/>
                </a:solidFill>
              </a:rPr>
              <a:t>/uploads/2015/03/Presentazione_-compitiautentici_pdf.pdf)</a:t>
            </a:r>
            <a:r>
              <a:rPr lang="it-IT" sz="2000" dirty="0"/>
              <a:t/>
            </a:r>
            <a:br>
              <a:rPr lang="it-IT" sz="2000" dirty="0"/>
            </a:br>
            <a:r>
              <a:rPr lang="it-IT" sz="2000" dirty="0" smtClean="0"/>
              <a:t/>
            </a:r>
            <a:br>
              <a:rPr lang="it-IT" sz="2000" dirty="0" smtClean="0"/>
            </a:br>
            <a:r>
              <a:rPr lang="it-IT" sz="2000" dirty="0"/>
              <a:t/>
            </a:r>
            <a:br>
              <a:rPr lang="it-IT" sz="2000" dirty="0"/>
            </a:br>
            <a:endParaRPr lang="it-IT" sz="2000" dirty="0"/>
          </a:p>
        </p:txBody>
      </p:sp>
    </p:spTree>
    <p:extLst>
      <p:ext uri="{BB962C8B-B14F-4D97-AF65-F5344CB8AC3E}">
        <p14:creationId xmlns:p14="http://schemas.microsoft.com/office/powerpoint/2010/main" val="147946753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714911" y="121085"/>
            <a:ext cx="9481275" cy="6630444"/>
          </a:xfrm>
        </p:spPr>
        <p:txBody>
          <a:bodyPr>
            <a:noAutofit/>
          </a:bodyPr>
          <a:lstStyle/>
          <a:p>
            <a:r>
              <a:rPr lang="it-IT" sz="1600" b="1" dirty="0" smtClean="0">
                <a:solidFill>
                  <a:schemeClr val="accent2"/>
                </a:solidFill>
              </a:rPr>
              <a:t>CLASSI QUINTE PRIMARIA</a:t>
            </a:r>
            <a:br>
              <a:rPr lang="it-IT" sz="1600" b="1" dirty="0" smtClean="0">
                <a:solidFill>
                  <a:schemeClr val="accent2"/>
                </a:solidFill>
              </a:rPr>
            </a:br>
            <a:r>
              <a:rPr lang="it-IT" sz="1600" b="1" dirty="0">
                <a:solidFill>
                  <a:schemeClr val="accent2"/>
                </a:solidFill>
              </a:rPr>
              <a:t/>
            </a:r>
            <a:br>
              <a:rPr lang="it-IT" sz="1600" b="1" dirty="0">
                <a:solidFill>
                  <a:schemeClr val="accent2"/>
                </a:solidFill>
              </a:rPr>
            </a:br>
            <a:r>
              <a:rPr lang="it-IT" sz="1600" b="1" dirty="0">
                <a:solidFill>
                  <a:schemeClr val="accent2"/>
                </a:solidFill>
              </a:rPr>
              <a:t>TITOLO E TESTO: LA VACANZA IN AUSTRALIA </a:t>
            </a:r>
            <a:r>
              <a:rPr lang="it-IT" sz="1600" b="1" dirty="0" smtClean="0">
                <a:solidFill>
                  <a:schemeClr val="accent2"/>
                </a:solidFill>
              </a:rPr>
              <a:t/>
            </a:r>
            <a:br>
              <a:rPr lang="it-IT" sz="1600" b="1" dirty="0" smtClean="0">
                <a:solidFill>
                  <a:schemeClr val="accent2"/>
                </a:solidFill>
              </a:rPr>
            </a:br>
            <a:r>
              <a:rPr lang="it-IT" sz="1600" b="1" dirty="0">
                <a:solidFill>
                  <a:schemeClr val="accent2"/>
                </a:solidFill>
              </a:rPr>
              <a:t/>
            </a:r>
            <a:br>
              <a:rPr lang="it-IT" sz="1600" b="1" dirty="0">
                <a:solidFill>
                  <a:schemeClr val="accent2"/>
                </a:solidFill>
              </a:rPr>
            </a:br>
            <a:r>
              <a:rPr lang="it-IT" sz="1600" b="1" dirty="0" smtClean="0">
                <a:solidFill>
                  <a:schemeClr val="accent2"/>
                </a:solidFill>
              </a:rPr>
              <a:t>I </a:t>
            </a:r>
            <a:r>
              <a:rPr lang="it-IT" sz="1600" b="1" dirty="0">
                <a:solidFill>
                  <a:schemeClr val="accent2"/>
                </a:solidFill>
              </a:rPr>
              <a:t>genitori di Gioia amano molto viaggiare. Per la fine della scuola elementare della loro bambina vorrebbero fare un viaggio speciale nel mese di luglio: desidererebbero trascorrere tre settimane in Australia. Sono molto affascinati da questo paese lontano ma si rendono conto che preparare l’itinerario non è cosa da poco. Gioia suggerisce loro di contattare Nicole e la sua famiglia. Ti ricordi di Nicole? E’ una nostra ex compagna di classe che tre anni fa ha lasciato l’Italia per emigrare in Australia. Nicole parla ancora italiano perché i loro genitori ci tengono che non dimentichi la sua lingua natia, ma ormai vivendo in un paese di lingua anglofona da tre anni, sicuramente è l’inglese il modo in cui preferisce esprimersi. Prova con l’aiuto delle tue maestre a scrivere una semplice lettera alla tua amica lontana e chiedile informazioni utili per organizzare il viaggio. Potresti domandarle: - Com’è il clima in Australia a luglio? - Quali sono le località imperdibili da vistare? - Quali documenti servono per il viaggio? - Qual è il sito migliore per prenotare il volo? Esiste un volo diretto dall’Italia o è necessario fare scalo in un altro paese straniero? Come ormai sai le tue maestre sono in diretto contatto con i professori della scuola media, se può renderti più sicuro, prima di inviare la lettera a Nicole, mandane una copia al Professor Alessandro Cantoni e spiegagli se può verificare la correttezza del nostro elaborato. (E’ un modo per mostrargli in anteprima quello che hai imparato in questi anni!). Ottenuta la mail di risposta, procedi nell’organizzare l’itinerario. Prova a visitare il sito Expedia e quello di </a:t>
            </a:r>
            <a:r>
              <a:rPr lang="it-IT" sz="1600" b="1" dirty="0" err="1">
                <a:solidFill>
                  <a:schemeClr val="accent2"/>
                </a:solidFill>
              </a:rPr>
              <a:t>Trivago</a:t>
            </a:r>
            <a:r>
              <a:rPr lang="it-IT" sz="1600" b="1" dirty="0">
                <a:solidFill>
                  <a:schemeClr val="accent2"/>
                </a:solidFill>
              </a:rPr>
              <a:t>, ricordandoti di selezionare una città di arrivo e una di partenza. Confronta i vari preventivi e scegli quello che secondo te è più conveniente ed interessante! Quali sono le modalità di pagamento per un pacchetto vacanza online? Ci sono delle informazioni che ti sarebbero utili prima della partenza</a:t>
            </a:r>
            <a:r>
              <a:rPr lang="it-IT" sz="1600" b="1" dirty="0" smtClean="0">
                <a:solidFill>
                  <a:schemeClr val="accent2"/>
                </a:solidFill>
              </a:rPr>
              <a:t>?</a:t>
            </a:r>
            <a:br>
              <a:rPr lang="it-IT" sz="1600" b="1" dirty="0" smtClean="0">
                <a:solidFill>
                  <a:schemeClr val="accent2"/>
                </a:solidFill>
              </a:rPr>
            </a:br>
            <a:r>
              <a:rPr lang="it-IT" sz="1600" b="1" dirty="0" smtClean="0">
                <a:solidFill>
                  <a:schemeClr val="accent2"/>
                </a:solidFill>
              </a:rPr>
              <a:t>(</a:t>
            </a:r>
            <a:r>
              <a:rPr lang="it-IT" sz="1600" b="1" dirty="0">
                <a:solidFill>
                  <a:schemeClr val="accent2"/>
                </a:solidFill>
              </a:rPr>
              <a:t>Fonte: http://www.scuolegambolo.gov.it/</a:t>
            </a:r>
            <a:r>
              <a:rPr lang="it-IT" sz="1600" b="1" dirty="0" err="1">
                <a:solidFill>
                  <a:schemeClr val="accent2"/>
                </a:solidFill>
              </a:rPr>
              <a:t>wp-content</a:t>
            </a:r>
            <a:r>
              <a:rPr lang="it-IT" sz="1600" b="1" dirty="0">
                <a:solidFill>
                  <a:schemeClr val="accent2"/>
                </a:solidFill>
              </a:rPr>
              <a:t>/uploads/2015/03/Presentazione_-compitiautentici_pdf.pdf)</a:t>
            </a:r>
            <a:r>
              <a:rPr lang="it-IT" sz="1600" dirty="0"/>
              <a:t/>
            </a:r>
            <a:br>
              <a:rPr lang="it-IT" sz="1600" dirty="0"/>
            </a:br>
            <a:r>
              <a:rPr lang="it-IT" sz="1600" dirty="0"/>
              <a:t/>
            </a:r>
            <a:br>
              <a:rPr lang="it-IT" sz="1600" dirty="0"/>
            </a:br>
            <a:r>
              <a:rPr lang="it-IT" sz="1600" b="1" dirty="0" smtClean="0">
                <a:solidFill>
                  <a:schemeClr val="accent2"/>
                </a:solidFill>
              </a:rPr>
              <a:t/>
            </a:r>
            <a:br>
              <a:rPr lang="it-IT" sz="1600" b="1" dirty="0" smtClean="0">
                <a:solidFill>
                  <a:schemeClr val="accent2"/>
                </a:solidFill>
              </a:rPr>
            </a:br>
            <a:r>
              <a:rPr lang="it-IT" sz="1600" b="1" dirty="0">
                <a:solidFill>
                  <a:schemeClr val="accent2"/>
                </a:solidFill>
              </a:rPr>
              <a:t/>
            </a:r>
            <a:br>
              <a:rPr lang="it-IT" sz="1600" b="1" dirty="0">
                <a:solidFill>
                  <a:schemeClr val="accent2"/>
                </a:solidFill>
              </a:rPr>
            </a:br>
            <a:endParaRPr lang="it-IT" sz="1600" b="1" dirty="0">
              <a:solidFill>
                <a:schemeClr val="accent2"/>
              </a:solidFill>
            </a:endParaRPr>
          </a:p>
        </p:txBody>
      </p:sp>
    </p:spTree>
    <p:extLst>
      <p:ext uri="{BB962C8B-B14F-4D97-AF65-F5344CB8AC3E}">
        <p14:creationId xmlns:p14="http://schemas.microsoft.com/office/powerpoint/2010/main" val="28786282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237995" y="0"/>
            <a:ext cx="10384076" cy="6858000"/>
          </a:xfrm>
        </p:spPr>
        <p:txBody>
          <a:bodyPr>
            <a:normAutofit fontScale="90000"/>
          </a:bodyPr>
          <a:lstStyle/>
          <a:p>
            <a:r>
              <a:rPr lang="it-IT" sz="1800" b="1" dirty="0" smtClean="0">
                <a:solidFill>
                  <a:schemeClr val="accent2"/>
                </a:solidFill>
              </a:rPr>
              <a:t>CLASSI QUINTE PRIMARIA</a:t>
            </a:r>
            <a:br>
              <a:rPr lang="it-IT" sz="1800" b="1" dirty="0" smtClean="0">
                <a:solidFill>
                  <a:schemeClr val="accent2"/>
                </a:solidFill>
              </a:rPr>
            </a:br>
            <a:r>
              <a:rPr lang="it-IT" sz="1400" b="1" dirty="0">
                <a:solidFill>
                  <a:schemeClr val="accent2"/>
                </a:solidFill>
              </a:rPr>
              <a:t/>
            </a:r>
            <a:br>
              <a:rPr lang="it-IT" sz="1400" b="1" dirty="0">
                <a:solidFill>
                  <a:schemeClr val="accent2"/>
                </a:solidFill>
              </a:rPr>
            </a:br>
            <a:r>
              <a:rPr lang="it-IT" sz="1800" b="1" dirty="0">
                <a:solidFill>
                  <a:schemeClr val="accent2"/>
                </a:solidFill>
              </a:rPr>
              <a:t>TITOLO E TESTO: LA CAMERETTA DA ARREDARE </a:t>
            </a:r>
            <a:r>
              <a:rPr lang="it-IT" sz="1800" b="1" dirty="0" smtClean="0">
                <a:solidFill>
                  <a:schemeClr val="accent2"/>
                </a:solidFill>
              </a:rPr>
              <a:t/>
            </a:r>
            <a:br>
              <a:rPr lang="it-IT" sz="1800" b="1" dirty="0" smtClean="0">
                <a:solidFill>
                  <a:schemeClr val="accent2"/>
                </a:solidFill>
              </a:rPr>
            </a:br>
            <a:r>
              <a:rPr lang="it-IT" sz="1800" b="1" dirty="0" smtClean="0">
                <a:solidFill>
                  <a:schemeClr val="accent2"/>
                </a:solidFill>
              </a:rPr>
              <a:t>I </a:t>
            </a:r>
            <a:r>
              <a:rPr lang="it-IT" sz="1800" b="1" dirty="0">
                <a:solidFill>
                  <a:schemeClr val="accent2"/>
                </a:solidFill>
              </a:rPr>
              <a:t>genitori di Paola devono arredare la cameretta della loro bambina che ormai è cresciuta. Decidono di contattare il mobilificio del paese per avere un preventivo di costo. Si recano in negozio dopo aver preso le misure della stanzetta e visionano con l’arredatrice alcuni cataloghi a disposizione. Notano subito una bellissima cameretta composta da armadio, letto, comodino, scrivania, sedia e libreria. Scelgono i colori: lilla e giallo. Ritornano al mobilificio dopo una settimana per visionare il preventivo: euro 3037, compreso di trasporto e montaggio! Un po’ troppo, pensano i genitori, non credevano di spendere così tanto! Decidono allora di guardarsi intorno e sfogliano un catalogo trovato nella cassetta della posta. Si recano a Trezzano sul Naviglio, in una catena di mobili a basso costo. Anche qui trovano una cameretta simile a quella già vista: stesso colore e mobili quasi uguali!!! Evviva il prezzo è inferiore: euro 2950, con sconto del 10% (senza rateazione). Mamma e papà vanno per formalizzare l’acquisto, ma scoprono che ci sono dei costi aggiuntivi: trasporto dei mobili 6,5% sulla cifra totale e montaggio 8%. . Ora consiglia tu dove conviene acquistare la cameretta nuova. Attento! Non dimenticare di considerare i costi del carburante che i genitori di Paola hanno consumato per raggiungere il negozio di Trezzano sul Naviglio . Tu sai dove si trova Trezzano sul Naviglio? Localizzalo, utilizzando Google </a:t>
            </a:r>
            <a:r>
              <a:rPr lang="it-IT" sz="1800" b="1" dirty="0" err="1">
                <a:solidFill>
                  <a:schemeClr val="accent2"/>
                </a:solidFill>
              </a:rPr>
              <a:t>maps</a:t>
            </a:r>
            <a:r>
              <a:rPr lang="it-IT" sz="1800" b="1" dirty="0">
                <a:solidFill>
                  <a:schemeClr val="accent2"/>
                </a:solidFill>
              </a:rPr>
              <a:t>: potrai anche scoprire la distanza da Gambolò e i costi di tragitto! I genitori di Paola, dopo aver preso la loro decisione riguardo all’acquisto, devono risolvere un nuovo problema: non sono soddisfatti della disposizione dei mobili nella nuova cameretta, così come viene rappresentato nella piantina, che gli arredatori hanno preparato! Chiedono allora aiuto a Paola, che a scuola è molto brava in geometria! Immagina di essere Paola e, utilizzando la carta millimetrata, prova a disporre, secondo i tuoi gusti personali gli arredi che compongono la nuova cameretta. Prima di metterti all’opera, devi conoscere le misure necessarie</a:t>
            </a:r>
            <a:r>
              <a:rPr lang="it-IT" sz="1800" b="1" dirty="0" smtClean="0">
                <a:solidFill>
                  <a:schemeClr val="accent2"/>
                </a:solidFill>
              </a:rPr>
              <a:t>.</a:t>
            </a:r>
            <a:br>
              <a:rPr lang="it-IT" sz="1800" b="1" dirty="0" smtClean="0">
                <a:solidFill>
                  <a:schemeClr val="accent2"/>
                </a:solidFill>
              </a:rPr>
            </a:br>
            <a:r>
              <a:rPr lang="it-IT" sz="1800" b="1" dirty="0">
                <a:solidFill>
                  <a:schemeClr val="accent2"/>
                </a:solidFill>
              </a:rPr>
              <a:t/>
            </a:r>
            <a:br>
              <a:rPr lang="it-IT" sz="1800" b="1" dirty="0">
                <a:solidFill>
                  <a:schemeClr val="accent2"/>
                </a:solidFill>
              </a:rPr>
            </a:br>
            <a:r>
              <a:rPr lang="it-IT" sz="1800" b="1" dirty="0">
                <a:solidFill>
                  <a:schemeClr val="accent2"/>
                </a:solidFill>
              </a:rPr>
              <a:t>(Fonte: http://www.scuolegambolo.gov.it/</a:t>
            </a:r>
            <a:r>
              <a:rPr lang="it-IT" sz="1800" b="1" dirty="0" err="1">
                <a:solidFill>
                  <a:schemeClr val="accent2"/>
                </a:solidFill>
              </a:rPr>
              <a:t>wp-content</a:t>
            </a:r>
            <a:r>
              <a:rPr lang="it-IT" sz="1800" b="1" dirty="0">
                <a:solidFill>
                  <a:schemeClr val="accent2"/>
                </a:solidFill>
              </a:rPr>
              <a:t>/uploads/2015/03/Presentazione_-compitiautentici_pdf.pdf)</a:t>
            </a:r>
            <a:r>
              <a:rPr lang="it-IT" sz="1800" dirty="0"/>
              <a:t/>
            </a:r>
            <a:br>
              <a:rPr lang="it-IT" sz="1800" dirty="0"/>
            </a:br>
            <a:r>
              <a:rPr lang="it-IT" sz="1800" dirty="0"/>
              <a:t/>
            </a:r>
            <a:br>
              <a:rPr lang="it-IT" sz="1800" dirty="0"/>
            </a:br>
            <a:r>
              <a:rPr lang="it-IT" sz="1800" b="1" dirty="0" smtClean="0">
                <a:solidFill>
                  <a:schemeClr val="accent2"/>
                </a:solidFill>
              </a:rPr>
              <a:t/>
            </a:r>
            <a:br>
              <a:rPr lang="it-IT" sz="1800" b="1" dirty="0" smtClean="0">
                <a:solidFill>
                  <a:schemeClr val="accent2"/>
                </a:solidFill>
              </a:rPr>
            </a:br>
            <a:r>
              <a:rPr lang="it-IT" sz="1800" b="1" dirty="0">
                <a:solidFill>
                  <a:schemeClr val="accent2"/>
                </a:solidFill>
              </a:rPr>
              <a:t/>
            </a:r>
            <a:br>
              <a:rPr lang="it-IT" sz="1800" b="1" dirty="0">
                <a:solidFill>
                  <a:schemeClr val="accent2"/>
                </a:solidFill>
              </a:rPr>
            </a:br>
            <a:endParaRPr lang="it-IT" sz="1800" b="1" dirty="0">
              <a:solidFill>
                <a:schemeClr val="accent2"/>
              </a:solidFill>
            </a:endParaRPr>
          </a:p>
        </p:txBody>
      </p:sp>
    </p:spTree>
    <p:extLst>
      <p:ext uri="{BB962C8B-B14F-4D97-AF65-F5344CB8AC3E}">
        <p14:creationId xmlns:p14="http://schemas.microsoft.com/office/powerpoint/2010/main" val="227833019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200416" y="609600"/>
            <a:ext cx="9958192" cy="5979090"/>
          </a:xfrm>
        </p:spPr>
        <p:txBody>
          <a:bodyPr>
            <a:normAutofit/>
          </a:bodyPr>
          <a:lstStyle/>
          <a:p>
            <a:r>
              <a:rPr lang="it-IT" sz="1800" b="1" dirty="0" smtClean="0">
                <a:solidFill>
                  <a:schemeClr val="accent2"/>
                </a:solidFill>
              </a:rPr>
              <a:t>CLASSI QUINTE PRIMARIA</a:t>
            </a:r>
            <a:br>
              <a:rPr lang="it-IT" sz="1800" b="1" dirty="0" smtClean="0">
                <a:solidFill>
                  <a:schemeClr val="accent2"/>
                </a:solidFill>
              </a:rPr>
            </a:br>
            <a:r>
              <a:rPr lang="it-IT" sz="1800" b="1" dirty="0">
                <a:solidFill>
                  <a:schemeClr val="accent2"/>
                </a:solidFill>
              </a:rPr>
              <a:t/>
            </a:r>
            <a:br>
              <a:rPr lang="it-IT" sz="1800" b="1" dirty="0">
                <a:solidFill>
                  <a:schemeClr val="accent2"/>
                </a:solidFill>
              </a:rPr>
            </a:br>
            <a:r>
              <a:rPr lang="it-IT" sz="1800" b="1" dirty="0" smtClean="0">
                <a:solidFill>
                  <a:schemeClr val="accent2"/>
                </a:solidFill>
              </a:rPr>
              <a:t/>
            </a:r>
            <a:br>
              <a:rPr lang="it-IT" sz="1800" b="1" dirty="0" smtClean="0">
                <a:solidFill>
                  <a:schemeClr val="accent2"/>
                </a:solidFill>
              </a:rPr>
            </a:br>
            <a:r>
              <a:rPr lang="it-IT" sz="1800" b="1" dirty="0" smtClean="0">
                <a:solidFill>
                  <a:schemeClr val="accent2"/>
                </a:solidFill>
              </a:rPr>
              <a:t>TITOLO </a:t>
            </a:r>
            <a:r>
              <a:rPr lang="it-IT" sz="1800" b="1" dirty="0">
                <a:solidFill>
                  <a:schemeClr val="accent2"/>
                </a:solidFill>
              </a:rPr>
              <a:t>E TESTO: LA BOLLETTA DELL’ELETTRICITA’ In questi giorni la nonna di Maria si è vista recapitare la bolletta della luce che riportava la cifra di euro 204,00!!!! Non riesce a capacitarsi di come mai debba pagare una cifra così elevata! Ci sarà mica stato un errore? Sicuramente è capitato un disguido di persona. La bolletta precedente era di soli euro 60,00, una cifra adeguata ai suoi consumi, di nonna che vive sola. Ha chiamato il numero verde dell’Enel, ipotizzando uno scambio di persona, ma l’operatore ha verificato che i consumi erano veramente i suoi! Maria torna a casa da scuola alle 16,30 e, trovando la nonna afflitta, s’ impegna, con le competenze acquisite, ad aiutarla. E se tu fossi Maria, cosa avresti fatto per aiutare la nonna? Prova a fare delle ipotesi interpretando le informazioni che puoi ricavare dalla bolletta</a:t>
            </a:r>
            <a:r>
              <a:rPr lang="it-IT" sz="1800" b="1" dirty="0" smtClean="0">
                <a:solidFill>
                  <a:schemeClr val="accent2"/>
                </a:solidFill>
              </a:rPr>
              <a:t>.</a:t>
            </a:r>
            <a:br>
              <a:rPr lang="it-IT" sz="1800" b="1" dirty="0" smtClean="0">
                <a:solidFill>
                  <a:schemeClr val="accent2"/>
                </a:solidFill>
              </a:rPr>
            </a:br>
            <a:r>
              <a:rPr lang="it-IT" sz="1800" b="1" dirty="0" smtClean="0">
                <a:solidFill>
                  <a:schemeClr val="accent2"/>
                </a:solidFill>
              </a:rPr>
              <a:t/>
            </a:r>
            <a:br>
              <a:rPr lang="it-IT" sz="1800" b="1" dirty="0" smtClean="0">
                <a:solidFill>
                  <a:schemeClr val="accent2"/>
                </a:solidFill>
              </a:rPr>
            </a:br>
            <a:r>
              <a:rPr lang="it-IT" sz="1800" b="1" dirty="0">
                <a:solidFill>
                  <a:schemeClr val="accent2"/>
                </a:solidFill>
              </a:rPr>
              <a:t>(Fonte: http://www.scuolegambolo.gov.it/</a:t>
            </a:r>
            <a:r>
              <a:rPr lang="it-IT" sz="1800" b="1" dirty="0" err="1">
                <a:solidFill>
                  <a:schemeClr val="accent2"/>
                </a:solidFill>
              </a:rPr>
              <a:t>wp-content</a:t>
            </a:r>
            <a:r>
              <a:rPr lang="it-IT" sz="1800" b="1" dirty="0">
                <a:solidFill>
                  <a:schemeClr val="accent2"/>
                </a:solidFill>
              </a:rPr>
              <a:t>/uploads/2015/03/Presentazione_-compitiautentici_pdf.pdf)</a:t>
            </a:r>
            <a:r>
              <a:rPr lang="it-IT" sz="1800" dirty="0"/>
              <a:t/>
            </a:r>
            <a:br>
              <a:rPr lang="it-IT" sz="1800" dirty="0"/>
            </a:br>
            <a:r>
              <a:rPr lang="it-IT" sz="1800" dirty="0"/>
              <a:t/>
            </a:r>
            <a:br>
              <a:rPr lang="it-IT" sz="1800" dirty="0"/>
            </a:br>
            <a:r>
              <a:rPr lang="it-IT" sz="1800" b="1" dirty="0">
                <a:solidFill>
                  <a:schemeClr val="accent2"/>
                </a:solidFill>
              </a:rPr>
              <a:t/>
            </a:r>
            <a:br>
              <a:rPr lang="it-IT" sz="1800" b="1" dirty="0">
                <a:solidFill>
                  <a:schemeClr val="accent2"/>
                </a:solidFill>
              </a:rPr>
            </a:br>
            <a:endParaRPr lang="it-IT" sz="1800" b="1" dirty="0">
              <a:solidFill>
                <a:schemeClr val="accent2"/>
              </a:solidFill>
            </a:endParaRPr>
          </a:p>
        </p:txBody>
      </p:sp>
    </p:spTree>
    <p:extLst>
      <p:ext uri="{BB962C8B-B14F-4D97-AF65-F5344CB8AC3E}">
        <p14:creationId xmlns:p14="http://schemas.microsoft.com/office/powerpoint/2010/main" val="278282069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677333" y="609600"/>
            <a:ext cx="9907159" cy="6004142"/>
          </a:xfrm>
        </p:spPr>
        <p:txBody>
          <a:bodyPr>
            <a:noAutofit/>
          </a:bodyPr>
          <a:lstStyle/>
          <a:p>
            <a:r>
              <a:rPr lang="it-IT" sz="2400" b="1" dirty="0" smtClean="0">
                <a:solidFill>
                  <a:schemeClr val="accent2"/>
                </a:solidFill>
              </a:rPr>
              <a:t>BES TERZE PRIMARIA</a:t>
            </a:r>
            <a:br>
              <a:rPr lang="it-IT" sz="2400" b="1" dirty="0" smtClean="0">
                <a:solidFill>
                  <a:schemeClr val="accent2"/>
                </a:solidFill>
              </a:rPr>
            </a:br>
            <a:r>
              <a:rPr lang="it-IT" sz="2400" b="1" dirty="0">
                <a:solidFill>
                  <a:schemeClr val="accent2"/>
                </a:solidFill>
              </a:rPr>
              <a:t/>
            </a:r>
            <a:br>
              <a:rPr lang="it-IT" sz="2400" b="1" dirty="0">
                <a:solidFill>
                  <a:schemeClr val="accent2"/>
                </a:solidFill>
              </a:rPr>
            </a:br>
            <a:r>
              <a:rPr lang="it-IT" sz="2400" b="1" dirty="0">
                <a:solidFill>
                  <a:schemeClr val="accent2"/>
                </a:solidFill>
              </a:rPr>
              <a:t>TITOLO E TESTO: WEEK END AL </a:t>
            </a:r>
            <a:r>
              <a:rPr lang="it-IT" sz="2400" b="1" dirty="0" smtClean="0">
                <a:solidFill>
                  <a:schemeClr val="accent2"/>
                </a:solidFill>
              </a:rPr>
              <a:t>LAGO</a:t>
            </a:r>
            <a:br>
              <a:rPr lang="it-IT" sz="2400" b="1" dirty="0" smtClean="0">
                <a:solidFill>
                  <a:schemeClr val="accent2"/>
                </a:solidFill>
              </a:rPr>
            </a:br>
            <a:r>
              <a:rPr lang="it-IT" sz="2400" b="1" dirty="0" smtClean="0">
                <a:solidFill>
                  <a:schemeClr val="accent2"/>
                </a:solidFill>
              </a:rPr>
              <a:t>Un'agenzia </a:t>
            </a:r>
            <a:r>
              <a:rPr lang="it-IT" sz="2400" b="1" dirty="0">
                <a:solidFill>
                  <a:schemeClr val="accent2"/>
                </a:solidFill>
              </a:rPr>
              <a:t>di viaggi propone un concorso per pubblicizzare alcune mete turistiche, prepara un cartellone pubblicitario per parteciparvi. Verrà presentata ai bambini un'immagine raffigurante un paesaggio montano che rappresenta in particolare uno scorcio di un lago. Gli alunni dovranno realizzare un cartellone che dovrà pubblicizzare, con messaggi accattivanti e informazioni turistiche, la località rappresentata, con lo scopo di premiare il risultato migliore che vincerà un virtuale concorso promosso da un'immaginaria agenzia </a:t>
            </a:r>
            <a:r>
              <a:rPr lang="it-IT" sz="2400" b="1" dirty="0" smtClean="0">
                <a:solidFill>
                  <a:schemeClr val="accent2"/>
                </a:solidFill>
              </a:rPr>
              <a:t>viaggi</a:t>
            </a:r>
            <a:br>
              <a:rPr lang="it-IT" sz="2400" b="1" dirty="0" smtClean="0">
                <a:solidFill>
                  <a:schemeClr val="accent2"/>
                </a:solidFill>
              </a:rPr>
            </a:br>
            <a:r>
              <a:rPr lang="it-IT" sz="2400" b="1" dirty="0">
                <a:solidFill>
                  <a:schemeClr val="accent2"/>
                </a:solidFill>
              </a:rPr>
              <a:t/>
            </a:r>
            <a:br>
              <a:rPr lang="it-IT" sz="2400" b="1" dirty="0">
                <a:solidFill>
                  <a:schemeClr val="accent2"/>
                </a:solidFill>
              </a:rPr>
            </a:br>
            <a:r>
              <a:rPr lang="it-IT" sz="1800" b="1" dirty="0">
                <a:solidFill>
                  <a:schemeClr val="accent2"/>
                </a:solidFill>
              </a:rPr>
              <a:t>(Fonte: http://www.scuolegambolo.gov.it/</a:t>
            </a:r>
            <a:r>
              <a:rPr lang="it-IT" sz="1800" b="1" dirty="0" err="1">
                <a:solidFill>
                  <a:schemeClr val="accent2"/>
                </a:solidFill>
              </a:rPr>
              <a:t>wp-content</a:t>
            </a:r>
            <a:r>
              <a:rPr lang="it-IT" sz="1800" b="1" dirty="0">
                <a:solidFill>
                  <a:schemeClr val="accent2"/>
                </a:solidFill>
              </a:rPr>
              <a:t>/uploads/2015/03/Presentazione_-compitiautentici_pdf.pdf)</a:t>
            </a:r>
            <a:r>
              <a:rPr lang="it-IT" sz="1800" dirty="0"/>
              <a:t/>
            </a:r>
            <a:br>
              <a:rPr lang="it-IT" sz="1800" dirty="0"/>
            </a:br>
            <a:r>
              <a:rPr lang="it-IT" sz="2400" dirty="0"/>
              <a:t/>
            </a:r>
            <a:br>
              <a:rPr lang="it-IT" sz="2400" dirty="0"/>
            </a:br>
            <a:r>
              <a:rPr lang="it-IT" sz="2400" b="1" dirty="0" smtClean="0">
                <a:solidFill>
                  <a:schemeClr val="accent2"/>
                </a:solidFill>
              </a:rPr>
              <a:t/>
            </a:r>
            <a:br>
              <a:rPr lang="it-IT" sz="2400" b="1" dirty="0" smtClean="0">
                <a:solidFill>
                  <a:schemeClr val="accent2"/>
                </a:solidFill>
              </a:rPr>
            </a:br>
            <a:r>
              <a:rPr lang="it-IT" sz="2400" b="1" dirty="0">
                <a:solidFill>
                  <a:schemeClr val="accent2"/>
                </a:solidFill>
              </a:rPr>
              <a:t/>
            </a:r>
            <a:br>
              <a:rPr lang="it-IT" sz="2400" b="1" dirty="0">
                <a:solidFill>
                  <a:schemeClr val="accent2"/>
                </a:solidFill>
              </a:rPr>
            </a:br>
            <a:endParaRPr lang="it-IT" sz="2400" b="1" dirty="0">
              <a:solidFill>
                <a:schemeClr val="accent2"/>
              </a:solidFill>
            </a:endParaRPr>
          </a:p>
        </p:txBody>
      </p:sp>
    </p:spTree>
    <p:extLst>
      <p:ext uri="{BB962C8B-B14F-4D97-AF65-F5344CB8AC3E}">
        <p14:creationId xmlns:p14="http://schemas.microsoft.com/office/powerpoint/2010/main" val="418683300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 y="146136"/>
            <a:ext cx="11285950" cy="6843387"/>
          </a:xfrm>
        </p:spPr>
        <p:txBody>
          <a:bodyPr>
            <a:normAutofit fontScale="90000"/>
          </a:bodyPr>
          <a:lstStyle/>
          <a:p>
            <a:r>
              <a:rPr lang="it-IT" sz="1800" b="1" dirty="0">
                <a:solidFill>
                  <a:schemeClr val="accent2"/>
                </a:solidFill>
              </a:rPr>
              <a:t>TITOLO E TESTO: STAREMO TUTTI QUANTI NELLA STESSA VASCA “… ogni studente suona il suo strumento, non c’è niente da fare. La cosa difficile è conoscere bene i nostri musicisti e trovare l’armonia. Una buona classe non è un reggimento che marcia al passo, ma un’orchestra che prova la stessa sinfonia” Attraverso l’attività laboratoriale ci si propone di promuovere la cooperazione e il coinvolgimento di tutti gli alunni, con la finalità principale di creare una piccola orchestra nella quale ciascun bambino potrà trovare posto e apportare il proprio contributo</a:t>
            </a:r>
            <a:r>
              <a:rPr lang="it-IT" sz="1800" b="1" dirty="0" smtClean="0">
                <a:solidFill>
                  <a:schemeClr val="accent2"/>
                </a:solidFill>
              </a:rPr>
              <a:t>.</a:t>
            </a:r>
            <a:br>
              <a:rPr lang="it-IT" sz="1800" b="1" dirty="0" smtClean="0">
                <a:solidFill>
                  <a:schemeClr val="accent2"/>
                </a:solidFill>
              </a:rPr>
            </a:br>
            <a:r>
              <a:rPr lang="it-IT" sz="1800" b="1" dirty="0">
                <a:solidFill>
                  <a:schemeClr val="accent2"/>
                </a:solidFill>
              </a:rPr>
              <a:t/>
            </a:r>
            <a:br>
              <a:rPr lang="it-IT" sz="1800" b="1" dirty="0">
                <a:solidFill>
                  <a:schemeClr val="accent2"/>
                </a:solidFill>
              </a:rPr>
            </a:br>
            <a:r>
              <a:rPr lang="it-IT" sz="1800" b="1" dirty="0">
                <a:solidFill>
                  <a:schemeClr val="accent2"/>
                </a:solidFill>
              </a:rPr>
              <a:t>"PAROLIAMO"...IN ENGLISH Le maestre presentano alla classe il famoso gioco in scatola "</a:t>
            </a:r>
            <a:r>
              <a:rPr lang="it-IT" sz="1800" b="1" dirty="0" err="1">
                <a:solidFill>
                  <a:schemeClr val="accent2"/>
                </a:solidFill>
              </a:rPr>
              <a:t>Paroliamo</a:t>
            </a:r>
            <a:r>
              <a:rPr lang="it-IT" sz="1800" b="1" dirty="0">
                <a:solidFill>
                  <a:schemeClr val="accent2"/>
                </a:solidFill>
              </a:rPr>
              <a:t>", diffuso in Italia per la prima volta nel 1982. Per rendere più accattivante il gioco, organizzane una versione in lingua inglese, gareggiando con i compagni per stabilire il gruppo vincitore tra quelli che individueranno, nel minor tempo possibile, quattro parole in lingua inglese. Ai bambini verrà presentato, prima di tutto, il gioco "</a:t>
            </a:r>
            <a:r>
              <a:rPr lang="it-IT" sz="1800" b="1" dirty="0" err="1">
                <a:solidFill>
                  <a:schemeClr val="accent2"/>
                </a:solidFill>
              </a:rPr>
              <a:t>Paroliamo</a:t>
            </a:r>
            <a:r>
              <a:rPr lang="it-IT" sz="1800" b="1" dirty="0">
                <a:solidFill>
                  <a:schemeClr val="accent2"/>
                </a:solidFill>
              </a:rPr>
              <a:t>" nella sua versione italiana, con le relative regole di svolgimento. Successivamente verranno distribuite le carte sulle quali sono indicate le lettere dell'alfabeto. Utilizzando le carte a disposizione, ogni capogruppo pescherà una di queste carte e la lettera scritta su di essa sarà l'iniziale delle quattro parole che ciascun gruppo dovrà indicare e rappresentare con un disegno su cartellone nel minor tempo possibile</a:t>
            </a:r>
            <a:r>
              <a:rPr lang="it-IT" sz="1800" b="1" dirty="0" smtClean="0">
                <a:solidFill>
                  <a:schemeClr val="accent2"/>
                </a:solidFill>
              </a:rPr>
              <a:t>.</a:t>
            </a:r>
            <a:br>
              <a:rPr lang="it-IT" sz="1800" b="1" dirty="0" smtClean="0">
                <a:solidFill>
                  <a:schemeClr val="accent2"/>
                </a:solidFill>
              </a:rPr>
            </a:br>
            <a:r>
              <a:rPr lang="it-IT" sz="1800" b="1" dirty="0">
                <a:solidFill>
                  <a:schemeClr val="accent2"/>
                </a:solidFill>
              </a:rPr>
              <a:t/>
            </a:r>
            <a:br>
              <a:rPr lang="it-IT" sz="1800" b="1" dirty="0">
                <a:solidFill>
                  <a:schemeClr val="accent2"/>
                </a:solidFill>
              </a:rPr>
            </a:br>
            <a:r>
              <a:rPr lang="it-IT" sz="1800" b="1" dirty="0">
                <a:solidFill>
                  <a:schemeClr val="accent2"/>
                </a:solidFill>
              </a:rPr>
              <a:t/>
            </a:r>
            <a:br>
              <a:rPr lang="it-IT" sz="1800" b="1" dirty="0">
                <a:solidFill>
                  <a:schemeClr val="accent2"/>
                </a:solidFill>
              </a:rPr>
            </a:br>
            <a:r>
              <a:rPr lang="it-IT" sz="1800" b="1" dirty="0">
                <a:solidFill>
                  <a:schemeClr val="accent2"/>
                </a:solidFill>
              </a:rPr>
              <a:t>TESTO E TITOLO: GIOCHIAMO CON I NUMERI Si creerà, in classe, una situazione di gioco per coinvolgere tutti i bambini e suscitare interesse per promuovere la motivazione, base dell’apprendimento. Verranno proposti il gioco della tombola e schede operative strutturate “detective stories”. Successivamente il gruppo classe verrà diviso in piccoli gruppi per preparare una detective story ciascuno. Le detective stories della sezione verranno proposte alle altre sezioni costituendo uno scambio, un torneo tra classi. Il gruppo classe decreterà il punteggio di difficoltà della prova (da 0 facile 1 2 3 4 a 5 difficile) e di gradimento (da 0 non piace a 5 piace moltissimo); concluderà completando le due opzioni: - in questo compito ho trovato difficoltà a … - in questo compito ho imparato</a:t>
            </a:r>
            <a:r>
              <a:rPr lang="it-IT" sz="1800" b="1" dirty="0" smtClean="0">
                <a:solidFill>
                  <a:schemeClr val="accent2"/>
                </a:solidFill>
              </a:rPr>
              <a:t>…</a:t>
            </a:r>
            <a:br>
              <a:rPr lang="it-IT" sz="1800" b="1" dirty="0" smtClean="0">
                <a:solidFill>
                  <a:schemeClr val="accent2"/>
                </a:solidFill>
              </a:rPr>
            </a:br>
            <a:r>
              <a:rPr lang="it-IT" sz="1800" b="1" dirty="0" smtClean="0">
                <a:solidFill>
                  <a:schemeClr val="accent2"/>
                </a:solidFill>
              </a:rPr>
              <a:t/>
            </a:r>
            <a:br>
              <a:rPr lang="it-IT" sz="1800" b="1" dirty="0" smtClean="0">
                <a:solidFill>
                  <a:schemeClr val="accent2"/>
                </a:solidFill>
              </a:rPr>
            </a:br>
            <a:r>
              <a:rPr lang="it-IT" sz="1800" b="1" dirty="0">
                <a:solidFill>
                  <a:schemeClr val="accent2"/>
                </a:solidFill>
              </a:rPr>
              <a:t>(Fonte: http://www.scuolegambolo.gov.it/</a:t>
            </a:r>
            <a:r>
              <a:rPr lang="it-IT" sz="1800" b="1" dirty="0" err="1">
                <a:solidFill>
                  <a:schemeClr val="accent2"/>
                </a:solidFill>
              </a:rPr>
              <a:t>wp-content</a:t>
            </a:r>
            <a:r>
              <a:rPr lang="it-IT" sz="1800" b="1" dirty="0">
                <a:solidFill>
                  <a:schemeClr val="accent2"/>
                </a:solidFill>
              </a:rPr>
              <a:t>/uploads/2015/03/Presentazione_-compitiautentici_pdf.pdf)</a:t>
            </a:r>
            <a:r>
              <a:rPr lang="it-IT" sz="1800" dirty="0"/>
              <a:t/>
            </a:r>
            <a:br>
              <a:rPr lang="it-IT" sz="1800" dirty="0"/>
            </a:br>
            <a:r>
              <a:rPr lang="it-IT" sz="2400" dirty="0"/>
              <a:t/>
            </a:r>
            <a:br>
              <a:rPr lang="it-IT" sz="2400" dirty="0"/>
            </a:br>
            <a:r>
              <a:rPr lang="it-IT" sz="1800" b="1" dirty="0" smtClean="0">
                <a:solidFill>
                  <a:schemeClr val="accent2"/>
                </a:solidFill>
              </a:rPr>
              <a:t/>
            </a:r>
            <a:br>
              <a:rPr lang="it-IT" sz="1800" b="1" dirty="0" smtClean="0">
                <a:solidFill>
                  <a:schemeClr val="accent2"/>
                </a:solidFill>
              </a:rPr>
            </a:br>
            <a:r>
              <a:rPr lang="it-IT" sz="1400" dirty="0"/>
              <a:t/>
            </a:r>
            <a:br>
              <a:rPr lang="it-IT" sz="1400" dirty="0"/>
            </a:br>
            <a:endParaRPr lang="it-IT" sz="1400" dirty="0"/>
          </a:p>
        </p:txBody>
      </p:sp>
    </p:spTree>
    <p:extLst>
      <p:ext uri="{BB962C8B-B14F-4D97-AF65-F5344CB8AC3E}">
        <p14:creationId xmlns:p14="http://schemas.microsoft.com/office/powerpoint/2010/main" val="299190556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677334" y="609600"/>
            <a:ext cx="8596668" cy="5966564"/>
          </a:xfrm>
        </p:spPr>
        <p:txBody>
          <a:bodyPr>
            <a:normAutofit fontScale="90000"/>
          </a:bodyPr>
          <a:lstStyle/>
          <a:p>
            <a:r>
              <a:rPr lang="it-IT" sz="2000" b="1" dirty="0" smtClean="0">
                <a:solidFill>
                  <a:schemeClr val="accent2"/>
                </a:solidFill>
              </a:rPr>
              <a:t>CLASSI  PRIME SECONDARIA DI I GRADO</a:t>
            </a:r>
            <a:br>
              <a:rPr lang="it-IT" sz="2000" b="1" dirty="0" smtClean="0">
                <a:solidFill>
                  <a:schemeClr val="accent2"/>
                </a:solidFill>
              </a:rPr>
            </a:br>
            <a:r>
              <a:rPr lang="it-IT" sz="2000" b="1" dirty="0">
                <a:solidFill>
                  <a:schemeClr val="accent2"/>
                </a:solidFill>
              </a:rPr>
              <a:t/>
            </a:r>
            <a:br>
              <a:rPr lang="it-IT" sz="2000" b="1" dirty="0">
                <a:solidFill>
                  <a:schemeClr val="accent2"/>
                </a:solidFill>
              </a:rPr>
            </a:br>
            <a:r>
              <a:rPr lang="it-IT" sz="2000" b="1" dirty="0">
                <a:solidFill>
                  <a:schemeClr val="accent2"/>
                </a:solidFill>
              </a:rPr>
              <a:t>TITOLO E TESTO: REALIZZA UNA CAMPAGNA CONTRO IL FUMO (POSTER E SLOGAN). </a:t>
            </a:r>
            <a:r>
              <a:rPr lang="it-IT" sz="2000" b="1" dirty="0" smtClean="0">
                <a:solidFill>
                  <a:schemeClr val="accent2"/>
                </a:solidFill>
              </a:rPr>
              <a:t/>
            </a:r>
            <a:br>
              <a:rPr lang="it-IT" sz="2000" b="1" dirty="0" smtClean="0">
                <a:solidFill>
                  <a:schemeClr val="accent2"/>
                </a:solidFill>
              </a:rPr>
            </a:br>
            <a:r>
              <a:rPr lang="it-IT" sz="2000" b="1" dirty="0" smtClean="0">
                <a:solidFill>
                  <a:schemeClr val="accent2"/>
                </a:solidFill>
              </a:rPr>
              <a:t>1</a:t>
            </a:r>
            <a:r>
              <a:rPr lang="it-IT" sz="2000" b="1" dirty="0">
                <a:solidFill>
                  <a:schemeClr val="accent2"/>
                </a:solidFill>
              </a:rPr>
              <a:t>. Stesura di un questionario per la rilevazione della diffusione del fumo all’interno delle famiglie. </a:t>
            </a:r>
            <a:r>
              <a:rPr lang="it-IT" sz="2000" b="1" dirty="0" smtClean="0">
                <a:solidFill>
                  <a:schemeClr val="accent2"/>
                </a:solidFill>
              </a:rPr>
              <a:t/>
            </a:r>
            <a:br>
              <a:rPr lang="it-IT" sz="2000" b="1" dirty="0" smtClean="0">
                <a:solidFill>
                  <a:schemeClr val="accent2"/>
                </a:solidFill>
              </a:rPr>
            </a:br>
            <a:r>
              <a:rPr lang="it-IT" sz="2000" b="1" dirty="0" smtClean="0">
                <a:solidFill>
                  <a:schemeClr val="accent2"/>
                </a:solidFill>
              </a:rPr>
              <a:t>2</a:t>
            </a:r>
            <a:r>
              <a:rPr lang="it-IT" sz="2000" b="1" dirty="0">
                <a:solidFill>
                  <a:schemeClr val="accent2"/>
                </a:solidFill>
              </a:rPr>
              <a:t>. Rilevazione e analisi dei dati. </a:t>
            </a:r>
            <a:r>
              <a:rPr lang="it-IT" sz="2000" b="1" dirty="0" smtClean="0">
                <a:solidFill>
                  <a:schemeClr val="accent2"/>
                </a:solidFill>
              </a:rPr>
              <a:t/>
            </a:r>
            <a:br>
              <a:rPr lang="it-IT" sz="2000" b="1" dirty="0" smtClean="0">
                <a:solidFill>
                  <a:schemeClr val="accent2"/>
                </a:solidFill>
              </a:rPr>
            </a:br>
            <a:r>
              <a:rPr lang="it-IT" sz="2000" b="1" dirty="0" smtClean="0">
                <a:solidFill>
                  <a:schemeClr val="accent2"/>
                </a:solidFill>
              </a:rPr>
              <a:t>3</a:t>
            </a:r>
            <a:r>
              <a:rPr lang="it-IT" sz="2000" b="1" dirty="0">
                <a:solidFill>
                  <a:schemeClr val="accent2"/>
                </a:solidFill>
              </a:rPr>
              <a:t>. Costruzione delle tabelle e dei grafici relativi alla diffusione del fumo. </a:t>
            </a:r>
            <a:r>
              <a:rPr lang="it-IT" sz="2000" b="1" dirty="0" smtClean="0">
                <a:solidFill>
                  <a:schemeClr val="accent2"/>
                </a:solidFill>
              </a:rPr>
              <a:t/>
            </a:r>
            <a:br>
              <a:rPr lang="it-IT" sz="2000" b="1" dirty="0" smtClean="0">
                <a:solidFill>
                  <a:schemeClr val="accent2"/>
                </a:solidFill>
              </a:rPr>
            </a:br>
            <a:r>
              <a:rPr lang="it-IT" sz="2000" b="1" dirty="0" smtClean="0">
                <a:solidFill>
                  <a:schemeClr val="accent2"/>
                </a:solidFill>
              </a:rPr>
              <a:t>4</a:t>
            </a:r>
            <a:r>
              <a:rPr lang="it-IT" sz="2000" b="1" dirty="0">
                <a:solidFill>
                  <a:schemeClr val="accent2"/>
                </a:solidFill>
              </a:rPr>
              <a:t>. Discussione e analisi dei risultati. </a:t>
            </a:r>
            <a:r>
              <a:rPr lang="it-IT" sz="2000" b="1" dirty="0" smtClean="0">
                <a:solidFill>
                  <a:schemeClr val="accent2"/>
                </a:solidFill>
              </a:rPr>
              <a:t/>
            </a:r>
            <a:br>
              <a:rPr lang="it-IT" sz="2000" b="1" dirty="0" smtClean="0">
                <a:solidFill>
                  <a:schemeClr val="accent2"/>
                </a:solidFill>
              </a:rPr>
            </a:br>
            <a:r>
              <a:rPr lang="it-IT" sz="2000" b="1" dirty="0" smtClean="0">
                <a:solidFill>
                  <a:schemeClr val="accent2"/>
                </a:solidFill>
              </a:rPr>
              <a:t>5</a:t>
            </a:r>
            <a:r>
              <a:rPr lang="it-IT" sz="2000" b="1" dirty="0">
                <a:solidFill>
                  <a:schemeClr val="accent2"/>
                </a:solidFill>
              </a:rPr>
              <a:t>. Lettura della legislazione sul fumo. </a:t>
            </a:r>
            <a:r>
              <a:rPr lang="it-IT" sz="2000" b="1" dirty="0" smtClean="0">
                <a:solidFill>
                  <a:schemeClr val="accent2"/>
                </a:solidFill>
              </a:rPr>
              <a:t/>
            </a:r>
            <a:br>
              <a:rPr lang="it-IT" sz="2000" b="1" dirty="0" smtClean="0">
                <a:solidFill>
                  <a:schemeClr val="accent2"/>
                </a:solidFill>
              </a:rPr>
            </a:br>
            <a:r>
              <a:rPr lang="it-IT" sz="2000" b="1" dirty="0" smtClean="0">
                <a:solidFill>
                  <a:schemeClr val="accent2"/>
                </a:solidFill>
              </a:rPr>
              <a:t>6</a:t>
            </a:r>
            <a:r>
              <a:rPr lang="it-IT" sz="2000" b="1" dirty="0">
                <a:solidFill>
                  <a:schemeClr val="accent2"/>
                </a:solidFill>
              </a:rPr>
              <a:t>. Ideazione di un messaggio pubblicitario contro il fumo</a:t>
            </a:r>
            <a:r>
              <a:rPr lang="it-IT" sz="2000" b="1" dirty="0" smtClean="0">
                <a:solidFill>
                  <a:schemeClr val="accent2"/>
                </a:solidFill>
              </a:rPr>
              <a:t>.</a:t>
            </a:r>
            <a:br>
              <a:rPr lang="it-IT" sz="2000" b="1" dirty="0" smtClean="0">
                <a:solidFill>
                  <a:schemeClr val="accent2"/>
                </a:solidFill>
              </a:rPr>
            </a:br>
            <a:r>
              <a:rPr lang="it-IT" sz="2000" b="1" dirty="0" smtClean="0">
                <a:solidFill>
                  <a:schemeClr val="accent2"/>
                </a:solidFill>
              </a:rPr>
              <a:t>7</a:t>
            </a:r>
            <a:r>
              <a:rPr lang="it-IT" sz="2000" b="1" dirty="0">
                <a:solidFill>
                  <a:schemeClr val="accent2"/>
                </a:solidFill>
              </a:rPr>
              <a:t>. Realizzazione dei poster e delle magliette con slogan individuale. </a:t>
            </a:r>
            <a:r>
              <a:rPr lang="it-IT" sz="2000" b="1" dirty="0" smtClean="0">
                <a:solidFill>
                  <a:schemeClr val="accent2"/>
                </a:solidFill>
              </a:rPr>
              <a:t/>
            </a:r>
            <a:br>
              <a:rPr lang="it-IT" sz="2000" b="1" dirty="0" smtClean="0">
                <a:solidFill>
                  <a:schemeClr val="accent2"/>
                </a:solidFill>
              </a:rPr>
            </a:br>
            <a:r>
              <a:rPr lang="it-IT" sz="2000" b="1" dirty="0" smtClean="0">
                <a:solidFill>
                  <a:schemeClr val="accent2"/>
                </a:solidFill>
              </a:rPr>
              <a:t>8</a:t>
            </a:r>
            <a:r>
              <a:rPr lang="it-IT" sz="2000" b="1" dirty="0">
                <a:solidFill>
                  <a:schemeClr val="accent2"/>
                </a:solidFill>
              </a:rPr>
              <a:t>. Realizzazione di un testo su una melodia conosciuta</a:t>
            </a:r>
            <a:r>
              <a:rPr lang="it-IT" sz="2000" b="1" dirty="0" smtClean="0">
                <a:solidFill>
                  <a:schemeClr val="accent2"/>
                </a:solidFill>
              </a:rPr>
              <a:t>.</a:t>
            </a:r>
            <a:br>
              <a:rPr lang="it-IT" sz="2000" b="1" dirty="0" smtClean="0">
                <a:solidFill>
                  <a:schemeClr val="accent2"/>
                </a:solidFill>
              </a:rPr>
            </a:br>
            <a:r>
              <a:rPr lang="it-IT" sz="2000" b="1" dirty="0" smtClean="0">
                <a:solidFill>
                  <a:schemeClr val="accent2"/>
                </a:solidFill>
              </a:rPr>
              <a:t>9</a:t>
            </a:r>
            <a:r>
              <a:rPr lang="it-IT" sz="2000" b="1" dirty="0">
                <a:solidFill>
                  <a:schemeClr val="accent2"/>
                </a:solidFill>
              </a:rPr>
              <a:t>. Presentazione del lavoro alle altre classi prime. </a:t>
            </a:r>
            <a:r>
              <a:rPr lang="it-IT" sz="2000" b="1" dirty="0" smtClean="0">
                <a:solidFill>
                  <a:schemeClr val="accent2"/>
                </a:solidFill>
              </a:rPr>
              <a:t/>
            </a:r>
            <a:br>
              <a:rPr lang="it-IT" sz="2000" b="1" dirty="0" smtClean="0">
                <a:solidFill>
                  <a:schemeClr val="accent2"/>
                </a:solidFill>
              </a:rPr>
            </a:br>
            <a:r>
              <a:rPr lang="it-IT" sz="2000" b="1" dirty="0" smtClean="0">
                <a:solidFill>
                  <a:schemeClr val="accent2"/>
                </a:solidFill>
              </a:rPr>
              <a:t>10</a:t>
            </a:r>
            <a:r>
              <a:rPr lang="it-IT" sz="2000" b="1" dirty="0">
                <a:solidFill>
                  <a:schemeClr val="accent2"/>
                </a:solidFill>
              </a:rPr>
              <a:t>. Eventuale presentazione del lavoro ai genitori e alle altre classi (fasi della realizzazione</a:t>
            </a:r>
            <a:r>
              <a:rPr lang="it-IT" sz="2000" b="1" dirty="0" smtClean="0">
                <a:solidFill>
                  <a:schemeClr val="accent2"/>
                </a:solidFill>
              </a:rPr>
              <a:t>).</a:t>
            </a:r>
            <a:br>
              <a:rPr lang="it-IT" sz="2000" b="1" dirty="0" smtClean="0">
                <a:solidFill>
                  <a:schemeClr val="accent2"/>
                </a:solidFill>
              </a:rPr>
            </a:br>
            <a:r>
              <a:rPr lang="it-IT" sz="2000" b="1" dirty="0">
                <a:solidFill>
                  <a:schemeClr val="accent2"/>
                </a:solidFill>
              </a:rPr>
              <a:t/>
            </a:r>
            <a:br>
              <a:rPr lang="it-IT" sz="2000" b="1" dirty="0">
                <a:solidFill>
                  <a:schemeClr val="accent2"/>
                </a:solidFill>
              </a:rPr>
            </a:br>
            <a:r>
              <a:rPr lang="it-IT" sz="1600" b="1" dirty="0">
                <a:solidFill>
                  <a:schemeClr val="accent2"/>
                </a:solidFill>
              </a:rPr>
              <a:t>(Fonte: http://www.scuolegambolo.gov.it/</a:t>
            </a:r>
            <a:r>
              <a:rPr lang="it-IT" sz="1600" b="1" dirty="0" err="1">
                <a:solidFill>
                  <a:schemeClr val="accent2"/>
                </a:solidFill>
              </a:rPr>
              <a:t>wp-content</a:t>
            </a:r>
            <a:r>
              <a:rPr lang="it-IT" sz="1600" b="1" dirty="0">
                <a:solidFill>
                  <a:schemeClr val="accent2"/>
                </a:solidFill>
              </a:rPr>
              <a:t>/uploads/2015/03/Presentazione_-compitiautentici_pdf.pdf)</a:t>
            </a:r>
            <a:r>
              <a:rPr lang="it-IT" sz="1600" dirty="0"/>
              <a:t/>
            </a:r>
            <a:br>
              <a:rPr lang="it-IT" sz="1600" dirty="0"/>
            </a:br>
            <a:r>
              <a:rPr lang="it-IT" sz="2000" dirty="0"/>
              <a:t/>
            </a:r>
            <a:br>
              <a:rPr lang="it-IT" sz="2000" dirty="0"/>
            </a:br>
            <a:r>
              <a:rPr lang="it-IT" sz="1600" dirty="0" smtClean="0"/>
              <a:t/>
            </a:r>
            <a:br>
              <a:rPr lang="it-IT" sz="1600" dirty="0" smtClean="0"/>
            </a:br>
            <a:r>
              <a:rPr lang="it-IT" sz="1600" dirty="0"/>
              <a:t/>
            </a:r>
            <a:br>
              <a:rPr lang="it-IT" sz="1600" dirty="0"/>
            </a:br>
            <a:endParaRPr lang="it-IT" sz="1600" dirty="0"/>
          </a:p>
        </p:txBody>
      </p:sp>
    </p:spTree>
    <p:extLst>
      <p:ext uri="{BB962C8B-B14F-4D97-AF65-F5344CB8AC3E}">
        <p14:creationId xmlns:p14="http://schemas.microsoft.com/office/powerpoint/2010/main" val="358259111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677334" y="609599"/>
            <a:ext cx="8596668" cy="5903935"/>
          </a:xfrm>
        </p:spPr>
        <p:txBody>
          <a:bodyPr>
            <a:normAutofit fontScale="90000"/>
          </a:bodyPr>
          <a:lstStyle/>
          <a:p>
            <a:r>
              <a:rPr lang="it-IT" sz="2000" b="1" dirty="0" smtClean="0">
                <a:solidFill>
                  <a:schemeClr val="accent2"/>
                </a:solidFill>
              </a:rPr>
              <a:t>CLASSI SECONDE SECONDARIA DI I GRADO</a:t>
            </a:r>
            <a:br>
              <a:rPr lang="it-IT" sz="2000" b="1" dirty="0" smtClean="0">
                <a:solidFill>
                  <a:schemeClr val="accent2"/>
                </a:solidFill>
              </a:rPr>
            </a:br>
            <a:r>
              <a:rPr lang="it-IT" sz="2000" b="1" dirty="0">
                <a:solidFill>
                  <a:schemeClr val="accent2"/>
                </a:solidFill>
              </a:rPr>
              <a:t/>
            </a:r>
            <a:br>
              <a:rPr lang="it-IT" sz="2000" b="1" dirty="0">
                <a:solidFill>
                  <a:schemeClr val="accent2"/>
                </a:solidFill>
              </a:rPr>
            </a:br>
            <a:r>
              <a:rPr lang="it-IT" sz="2000" b="1" dirty="0">
                <a:solidFill>
                  <a:schemeClr val="accent2"/>
                </a:solidFill>
              </a:rPr>
              <a:t>TITOLO E TESTO: REALIZZAZIONE DI UN GIORNALE “Notizie dall’Europa” </a:t>
            </a:r>
            <a:r>
              <a:rPr lang="it-IT" sz="2000" b="1" dirty="0" smtClean="0">
                <a:solidFill>
                  <a:schemeClr val="accent2"/>
                </a:solidFill>
              </a:rPr>
              <a:t/>
            </a:r>
            <a:br>
              <a:rPr lang="it-IT" sz="2000" b="1" dirty="0" smtClean="0">
                <a:solidFill>
                  <a:schemeClr val="accent2"/>
                </a:solidFill>
              </a:rPr>
            </a:br>
            <a:r>
              <a:rPr lang="it-IT" sz="2000" b="1" dirty="0" smtClean="0">
                <a:solidFill>
                  <a:schemeClr val="accent2"/>
                </a:solidFill>
              </a:rPr>
              <a:t>1</a:t>
            </a:r>
            <a:r>
              <a:rPr lang="it-IT" sz="2000" b="1" dirty="0">
                <a:solidFill>
                  <a:schemeClr val="accent2"/>
                </a:solidFill>
              </a:rPr>
              <a:t>. Visione del telegiornale (a casa con scheda di osservazione). </a:t>
            </a:r>
            <a:r>
              <a:rPr lang="it-IT" sz="2000" b="1" dirty="0" smtClean="0">
                <a:solidFill>
                  <a:schemeClr val="accent2"/>
                </a:solidFill>
              </a:rPr>
              <a:t/>
            </a:r>
            <a:br>
              <a:rPr lang="it-IT" sz="2000" b="1" dirty="0" smtClean="0">
                <a:solidFill>
                  <a:schemeClr val="accent2"/>
                </a:solidFill>
              </a:rPr>
            </a:br>
            <a:r>
              <a:rPr lang="it-IT" sz="2000" b="1" dirty="0" smtClean="0">
                <a:solidFill>
                  <a:schemeClr val="accent2"/>
                </a:solidFill>
              </a:rPr>
              <a:t>2</a:t>
            </a:r>
            <a:r>
              <a:rPr lang="it-IT" sz="2000" b="1" dirty="0">
                <a:solidFill>
                  <a:schemeClr val="accent2"/>
                </a:solidFill>
              </a:rPr>
              <a:t>. Selezione delle notizie da approfondire. </a:t>
            </a:r>
            <a:r>
              <a:rPr lang="it-IT" sz="2000" b="1" dirty="0" smtClean="0">
                <a:solidFill>
                  <a:schemeClr val="accent2"/>
                </a:solidFill>
              </a:rPr>
              <a:t/>
            </a:r>
            <a:br>
              <a:rPr lang="it-IT" sz="2000" b="1" dirty="0" smtClean="0">
                <a:solidFill>
                  <a:schemeClr val="accent2"/>
                </a:solidFill>
              </a:rPr>
            </a:br>
            <a:r>
              <a:rPr lang="it-IT" sz="2000" b="1" dirty="0" smtClean="0">
                <a:solidFill>
                  <a:schemeClr val="accent2"/>
                </a:solidFill>
              </a:rPr>
              <a:t>3</a:t>
            </a:r>
            <a:r>
              <a:rPr lang="it-IT" sz="2000" b="1" dirty="0">
                <a:solidFill>
                  <a:schemeClr val="accent2"/>
                </a:solidFill>
              </a:rPr>
              <a:t>. Discussione e analisi delle notizie. </a:t>
            </a:r>
            <a:r>
              <a:rPr lang="it-IT" sz="2000" b="1" dirty="0" smtClean="0">
                <a:solidFill>
                  <a:schemeClr val="accent2"/>
                </a:solidFill>
              </a:rPr>
              <a:t/>
            </a:r>
            <a:br>
              <a:rPr lang="it-IT" sz="2000" b="1" dirty="0" smtClean="0">
                <a:solidFill>
                  <a:schemeClr val="accent2"/>
                </a:solidFill>
              </a:rPr>
            </a:br>
            <a:r>
              <a:rPr lang="it-IT" sz="2000" b="1" dirty="0" smtClean="0">
                <a:solidFill>
                  <a:schemeClr val="accent2"/>
                </a:solidFill>
              </a:rPr>
              <a:t>4</a:t>
            </a:r>
            <a:r>
              <a:rPr lang="it-IT" sz="2000" b="1" dirty="0">
                <a:solidFill>
                  <a:schemeClr val="accent2"/>
                </a:solidFill>
              </a:rPr>
              <a:t>. Organizzazione in gruppi di lavoro e stesura di testi giornalistici. </a:t>
            </a:r>
            <a:r>
              <a:rPr lang="it-IT" sz="2000" b="1" dirty="0" smtClean="0">
                <a:solidFill>
                  <a:schemeClr val="accent2"/>
                </a:solidFill>
              </a:rPr>
              <a:t/>
            </a:r>
            <a:br>
              <a:rPr lang="it-IT" sz="2000" b="1" dirty="0" smtClean="0">
                <a:solidFill>
                  <a:schemeClr val="accent2"/>
                </a:solidFill>
              </a:rPr>
            </a:br>
            <a:r>
              <a:rPr lang="it-IT" sz="2000" b="1" dirty="0" smtClean="0">
                <a:solidFill>
                  <a:schemeClr val="accent2"/>
                </a:solidFill>
              </a:rPr>
              <a:t>5</a:t>
            </a:r>
            <a:r>
              <a:rPr lang="it-IT" sz="2000" b="1" dirty="0">
                <a:solidFill>
                  <a:schemeClr val="accent2"/>
                </a:solidFill>
              </a:rPr>
              <a:t>. Selezione degli articoli migliori (con scheda di valutazione). </a:t>
            </a:r>
            <a:r>
              <a:rPr lang="it-IT" sz="2000" b="1" dirty="0" smtClean="0">
                <a:solidFill>
                  <a:schemeClr val="accent2"/>
                </a:solidFill>
              </a:rPr>
              <a:t/>
            </a:r>
            <a:br>
              <a:rPr lang="it-IT" sz="2000" b="1" dirty="0" smtClean="0">
                <a:solidFill>
                  <a:schemeClr val="accent2"/>
                </a:solidFill>
              </a:rPr>
            </a:br>
            <a:r>
              <a:rPr lang="it-IT" sz="2000" b="1" dirty="0" smtClean="0">
                <a:solidFill>
                  <a:schemeClr val="accent2"/>
                </a:solidFill>
              </a:rPr>
              <a:t>6</a:t>
            </a:r>
            <a:r>
              <a:rPr lang="it-IT" sz="2000" b="1" dirty="0">
                <a:solidFill>
                  <a:schemeClr val="accent2"/>
                </a:solidFill>
              </a:rPr>
              <a:t>. Presentazione del lavoro alle altre classi seconde. </a:t>
            </a:r>
            <a:r>
              <a:rPr lang="it-IT" sz="2000" b="1" dirty="0" smtClean="0">
                <a:solidFill>
                  <a:schemeClr val="accent2"/>
                </a:solidFill>
              </a:rPr>
              <a:t/>
            </a:r>
            <a:br>
              <a:rPr lang="it-IT" sz="2000" b="1" dirty="0" smtClean="0">
                <a:solidFill>
                  <a:schemeClr val="accent2"/>
                </a:solidFill>
              </a:rPr>
            </a:br>
            <a:r>
              <a:rPr lang="it-IT" sz="2000" b="1" dirty="0" smtClean="0">
                <a:solidFill>
                  <a:schemeClr val="accent2"/>
                </a:solidFill>
              </a:rPr>
              <a:t>7</a:t>
            </a:r>
            <a:r>
              <a:rPr lang="it-IT" sz="2000" b="1" dirty="0">
                <a:solidFill>
                  <a:schemeClr val="accent2"/>
                </a:solidFill>
              </a:rPr>
              <a:t>. Impaginazione del giornale. </a:t>
            </a:r>
            <a:r>
              <a:rPr lang="it-IT" sz="2000" b="1" dirty="0" smtClean="0">
                <a:solidFill>
                  <a:schemeClr val="accent2"/>
                </a:solidFill>
              </a:rPr>
              <a:t/>
            </a:r>
            <a:br>
              <a:rPr lang="it-IT" sz="2000" b="1" dirty="0" smtClean="0">
                <a:solidFill>
                  <a:schemeClr val="accent2"/>
                </a:solidFill>
              </a:rPr>
            </a:br>
            <a:r>
              <a:rPr lang="it-IT" sz="2000" b="1" dirty="0" smtClean="0">
                <a:solidFill>
                  <a:schemeClr val="accent2"/>
                </a:solidFill>
              </a:rPr>
              <a:t>8</a:t>
            </a:r>
            <a:r>
              <a:rPr lang="it-IT" sz="2000" b="1" dirty="0">
                <a:solidFill>
                  <a:schemeClr val="accent2"/>
                </a:solidFill>
              </a:rPr>
              <a:t>. Stampa del giornale. </a:t>
            </a:r>
            <a:r>
              <a:rPr lang="it-IT" sz="2000" b="1" dirty="0" smtClean="0">
                <a:solidFill>
                  <a:schemeClr val="accent2"/>
                </a:solidFill>
              </a:rPr>
              <a:t/>
            </a:r>
            <a:br>
              <a:rPr lang="it-IT" sz="2000" b="1" dirty="0" smtClean="0">
                <a:solidFill>
                  <a:schemeClr val="accent2"/>
                </a:solidFill>
              </a:rPr>
            </a:br>
            <a:r>
              <a:rPr lang="it-IT" sz="2000" b="1" dirty="0" smtClean="0">
                <a:solidFill>
                  <a:schemeClr val="accent2"/>
                </a:solidFill>
              </a:rPr>
              <a:t>9</a:t>
            </a:r>
            <a:r>
              <a:rPr lang="it-IT" sz="2000" b="1" dirty="0">
                <a:solidFill>
                  <a:schemeClr val="accent2"/>
                </a:solidFill>
              </a:rPr>
              <a:t>. Eventuale presentazione del lavoro ai genitori e alle altre classi (fasi della realizzazione</a:t>
            </a:r>
            <a:r>
              <a:rPr lang="it-IT" sz="2000" b="1" dirty="0" smtClean="0">
                <a:solidFill>
                  <a:schemeClr val="accent2"/>
                </a:solidFill>
              </a:rPr>
              <a:t>).</a:t>
            </a:r>
            <a:br>
              <a:rPr lang="it-IT" sz="2000" b="1" dirty="0" smtClean="0">
                <a:solidFill>
                  <a:schemeClr val="accent2"/>
                </a:solidFill>
              </a:rPr>
            </a:br>
            <a:r>
              <a:rPr lang="it-IT" sz="2000" b="1" dirty="0" smtClean="0">
                <a:solidFill>
                  <a:schemeClr val="accent2"/>
                </a:solidFill>
              </a:rPr>
              <a:t/>
            </a:r>
            <a:br>
              <a:rPr lang="it-IT" sz="2000" b="1" dirty="0" smtClean="0">
                <a:solidFill>
                  <a:schemeClr val="accent2"/>
                </a:solidFill>
              </a:rPr>
            </a:br>
            <a:r>
              <a:rPr lang="it-IT" sz="2000" b="1" dirty="0">
                <a:solidFill>
                  <a:schemeClr val="accent2"/>
                </a:solidFill>
              </a:rPr>
              <a:t>(Fonte: http://www.scuolegambolo.gov.it/</a:t>
            </a:r>
            <a:r>
              <a:rPr lang="it-IT" sz="2000" b="1" dirty="0" err="1">
                <a:solidFill>
                  <a:schemeClr val="accent2"/>
                </a:solidFill>
              </a:rPr>
              <a:t>wp-content</a:t>
            </a:r>
            <a:r>
              <a:rPr lang="it-IT" sz="2000" b="1" dirty="0">
                <a:solidFill>
                  <a:schemeClr val="accent2"/>
                </a:solidFill>
              </a:rPr>
              <a:t>/uploads/2015/03/Presentazione_-compitiautentici_pdf.pdf)</a:t>
            </a:r>
            <a:r>
              <a:rPr lang="it-IT" sz="2000" dirty="0"/>
              <a:t/>
            </a:r>
            <a:br>
              <a:rPr lang="it-IT" sz="2000" dirty="0"/>
            </a:br>
            <a:r>
              <a:rPr lang="it-IT" sz="2800" dirty="0"/>
              <a:t/>
            </a:r>
            <a:br>
              <a:rPr lang="it-IT" sz="2800" dirty="0"/>
            </a:br>
            <a:endParaRPr lang="it-IT" sz="2000" b="1" dirty="0">
              <a:solidFill>
                <a:schemeClr val="accent2"/>
              </a:solidFill>
            </a:endParaRPr>
          </a:p>
        </p:txBody>
      </p:sp>
    </p:spTree>
    <p:extLst>
      <p:ext uri="{BB962C8B-B14F-4D97-AF65-F5344CB8AC3E}">
        <p14:creationId xmlns:p14="http://schemas.microsoft.com/office/powerpoint/2010/main" val="422291854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677334" y="609600"/>
            <a:ext cx="8596668" cy="5628362"/>
          </a:xfrm>
        </p:spPr>
        <p:txBody>
          <a:bodyPr>
            <a:normAutofit fontScale="90000"/>
          </a:bodyPr>
          <a:lstStyle/>
          <a:p>
            <a:r>
              <a:rPr lang="it-IT" sz="2000" b="1" dirty="0" smtClean="0">
                <a:solidFill>
                  <a:schemeClr val="accent2"/>
                </a:solidFill>
              </a:rPr>
              <a:t>CLASSI TERZE SECONDARIA I GRADO</a:t>
            </a:r>
            <a:br>
              <a:rPr lang="it-IT" sz="2000" b="1" dirty="0" smtClean="0">
                <a:solidFill>
                  <a:schemeClr val="accent2"/>
                </a:solidFill>
              </a:rPr>
            </a:br>
            <a:r>
              <a:rPr lang="it-IT" sz="2000" b="1" dirty="0">
                <a:solidFill>
                  <a:schemeClr val="accent2"/>
                </a:solidFill>
              </a:rPr>
              <a:t/>
            </a:r>
            <a:br>
              <a:rPr lang="it-IT" sz="2000" b="1" dirty="0">
                <a:solidFill>
                  <a:schemeClr val="accent2"/>
                </a:solidFill>
              </a:rPr>
            </a:br>
            <a:r>
              <a:rPr lang="it-IT" sz="2000" b="1" dirty="0">
                <a:solidFill>
                  <a:schemeClr val="accent2"/>
                </a:solidFill>
              </a:rPr>
              <a:t>TITOLO E TESTO: REALIZZAZIONE DI UN VIDEO “Telegiornale dal mondo” </a:t>
            </a:r>
            <a:r>
              <a:rPr lang="it-IT" sz="2000" b="1" dirty="0" smtClean="0">
                <a:solidFill>
                  <a:schemeClr val="accent2"/>
                </a:solidFill>
              </a:rPr>
              <a:t/>
            </a:r>
            <a:br>
              <a:rPr lang="it-IT" sz="2000" b="1" dirty="0" smtClean="0">
                <a:solidFill>
                  <a:schemeClr val="accent2"/>
                </a:solidFill>
              </a:rPr>
            </a:br>
            <a:r>
              <a:rPr lang="it-IT" sz="2000" b="1" dirty="0" smtClean="0">
                <a:solidFill>
                  <a:schemeClr val="accent2"/>
                </a:solidFill>
              </a:rPr>
              <a:t>1</a:t>
            </a:r>
            <a:r>
              <a:rPr lang="it-IT" sz="2000" b="1" dirty="0">
                <a:solidFill>
                  <a:schemeClr val="accent2"/>
                </a:solidFill>
              </a:rPr>
              <a:t>. Visione del telegiornale (a casa). </a:t>
            </a:r>
            <a:r>
              <a:rPr lang="it-IT" sz="2000" b="1" dirty="0" smtClean="0">
                <a:solidFill>
                  <a:schemeClr val="accent2"/>
                </a:solidFill>
              </a:rPr>
              <a:t/>
            </a:r>
            <a:br>
              <a:rPr lang="it-IT" sz="2000" b="1" dirty="0" smtClean="0">
                <a:solidFill>
                  <a:schemeClr val="accent2"/>
                </a:solidFill>
              </a:rPr>
            </a:br>
            <a:r>
              <a:rPr lang="it-IT" sz="2000" b="1" dirty="0" smtClean="0">
                <a:solidFill>
                  <a:schemeClr val="accent2"/>
                </a:solidFill>
              </a:rPr>
              <a:t>2</a:t>
            </a:r>
            <a:r>
              <a:rPr lang="it-IT" sz="2000" b="1" dirty="0">
                <a:solidFill>
                  <a:schemeClr val="accent2"/>
                </a:solidFill>
              </a:rPr>
              <a:t>. Lettura della struttura del telegiornale attraverso la lettura di testi (antologia), l’analisi delle notizie. </a:t>
            </a:r>
            <a:r>
              <a:rPr lang="it-IT" sz="2000" b="1" dirty="0" smtClean="0">
                <a:solidFill>
                  <a:schemeClr val="accent2"/>
                </a:solidFill>
              </a:rPr>
              <a:t/>
            </a:r>
            <a:br>
              <a:rPr lang="it-IT" sz="2000" b="1" dirty="0" smtClean="0">
                <a:solidFill>
                  <a:schemeClr val="accent2"/>
                </a:solidFill>
              </a:rPr>
            </a:br>
            <a:r>
              <a:rPr lang="it-IT" sz="2000" b="1" dirty="0" smtClean="0">
                <a:solidFill>
                  <a:schemeClr val="accent2"/>
                </a:solidFill>
              </a:rPr>
              <a:t>3</a:t>
            </a:r>
            <a:r>
              <a:rPr lang="it-IT" sz="2000" b="1" dirty="0">
                <a:solidFill>
                  <a:schemeClr val="accent2"/>
                </a:solidFill>
              </a:rPr>
              <a:t>. Discussione, analisi ed elaborazione di una scheda di osservazione. </a:t>
            </a:r>
            <a:r>
              <a:rPr lang="it-IT" sz="2000" b="1" dirty="0" smtClean="0">
                <a:solidFill>
                  <a:schemeClr val="accent2"/>
                </a:solidFill>
              </a:rPr>
              <a:t/>
            </a:r>
            <a:br>
              <a:rPr lang="it-IT" sz="2000" b="1" dirty="0" smtClean="0">
                <a:solidFill>
                  <a:schemeClr val="accent2"/>
                </a:solidFill>
              </a:rPr>
            </a:br>
            <a:r>
              <a:rPr lang="it-IT" sz="2000" b="1" dirty="0" smtClean="0">
                <a:solidFill>
                  <a:schemeClr val="accent2"/>
                </a:solidFill>
              </a:rPr>
              <a:t>4</a:t>
            </a:r>
            <a:r>
              <a:rPr lang="it-IT" sz="2000" b="1" dirty="0">
                <a:solidFill>
                  <a:schemeClr val="accent2"/>
                </a:solidFill>
              </a:rPr>
              <a:t>. Selezione delle notizie da approfondire. (gruppo classe) </a:t>
            </a:r>
            <a:r>
              <a:rPr lang="it-IT" sz="2000" b="1" dirty="0" smtClean="0">
                <a:solidFill>
                  <a:schemeClr val="accent2"/>
                </a:solidFill>
              </a:rPr>
              <a:t/>
            </a:r>
            <a:br>
              <a:rPr lang="it-IT" sz="2000" b="1" dirty="0" smtClean="0">
                <a:solidFill>
                  <a:schemeClr val="accent2"/>
                </a:solidFill>
              </a:rPr>
            </a:br>
            <a:r>
              <a:rPr lang="it-IT" sz="2000" b="1" dirty="0" smtClean="0">
                <a:solidFill>
                  <a:schemeClr val="accent2"/>
                </a:solidFill>
              </a:rPr>
              <a:t>5</a:t>
            </a:r>
            <a:r>
              <a:rPr lang="it-IT" sz="2000" b="1" dirty="0">
                <a:solidFill>
                  <a:schemeClr val="accent2"/>
                </a:solidFill>
              </a:rPr>
              <a:t>. Organizzazione in gruppi di lavoro e stesura di testi giornalistici. </a:t>
            </a:r>
            <a:r>
              <a:rPr lang="it-IT" sz="2000" b="1" dirty="0" smtClean="0">
                <a:solidFill>
                  <a:schemeClr val="accent2"/>
                </a:solidFill>
              </a:rPr>
              <a:t/>
            </a:r>
            <a:br>
              <a:rPr lang="it-IT" sz="2000" b="1" dirty="0" smtClean="0">
                <a:solidFill>
                  <a:schemeClr val="accent2"/>
                </a:solidFill>
              </a:rPr>
            </a:br>
            <a:r>
              <a:rPr lang="it-IT" sz="2000" b="1" dirty="0" smtClean="0">
                <a:solidFill>
                  <a:schemeClr val="accent2"/>
                </a:solidFill>
              </a:rPr>
              <a:t>6</a:t>
            </a:r>
            <a:r>
              <a:rPr lang="it-IT" sz="2000" b="1" dirty="0">
                <a:solidFill>
                  <a:schemeClr val="accent2"/>
                </a:solidFill>
              </a:rPr>
              <a:t>. Stesura della scaletta del telegiornale </a:t>
            </a:r>
            <a:r>
              <a:rPr lang="it-IT" sz="2000" b="1" dirty="0" smtClean="0">
                <a:solidFill>
                  <a:schemeClr val="accent2"/>
                </a:solidFill>
              </a:rPr>
              <a:t/>
            </a:r>
            <a:br>
              <a:rPr lang="it-IT" sz="2000" b="1" dirty="0" smtClean="0">
                <a:solidFill>
                  <a:schemeClr val="accent2"/>
                </a:solidFill>
              </a:rPr>
            </a:br>
            <a:r>
              <a:rPr lang="it-IT" sz="2000" b="1" dirty="0" smtClean="0">
                <a:solidFill>
                  <a:schemeClr val="accent2"/>
                </a:solidFill>
              </a:rPr>
              <a:t>7</a:t>
            </a:r>
            <a:r>
              <a:rPr lang="it-IT" sz="2000" b="1" dirty="0">
                <a:solidFill>
                  <a:schemeClr val="accent2"/>
                </a:solidFill>
              </a:rPr>
              <a:t>. Scelta delle musiche e della grafica </a:t>
            </a:r>
            <a:r>
              <a:rPr lang="it-IT" sz="2000" b="1" dirty="0" smtClean="0">
                <a:solidFill>
                  <a:schemeClr val="accent2"/>
                </a:solidFill>
              </a:rPr>
              <a:t/>
            </a:r>
            <a:br>
              <a:rPr lang="it-IT" sz="2000" b="1" dirty="0" smtClean="0">
                <a:solidFill>
                  <a:schemeClr val="accent2"/>
                </a:solidFill>
              </a:rPr>
            </a:br>
            <a:r>
              <a:rPr lang="it-IT" sz="2000" b="1" dirty="0" smtClean="0">
                <a:solidFill>
                  <a:schemeClr val="accent2"/>
                </a:solidFill>
              </a:rPr>
              <a:t>8</a:t>
            </a:r>
            <a:r>
              <a:rPr lang="it-IT" sz="2000" b="1" dirty="0">
                <a:solidFill>
                  <a:schemeClr val="accent2"/>
                </a:solidFill>
              </a:rPr>
              <a:t>. Scelta dei ruoli: speaker, inviato, </a:t>
            </a:r>
            <a:r>
              <a:rPr lang="it-IT" sz="2000" b="1" dirty="0" smtClean="0">
                <a:solidFill>
                  <a:schemeClr val="accent2"/>
                </a:solidFill>
              </a:rPr>
              <a:t>…</a:t>
            </a:r>
            <a:br>
              <a:rPr lang="it-IT" sz="2000" b="1" dirty="0" smtClean="0">
                <a:solidFill>
                  <a:schemeClr val="accent2"/>
                </a:solidFill>
              </a:rPr>
            </a:br>
            <a:r>
              <a:rPr lang="it-IT" sz="2000" b="1" dirty="0" smtClean="0">
                <a:solidFill>
                  <a:schemeClr val="accent2"/>
                </a:solidFill>
              </a:rPr>
              <a:t>9</a:t>
            </a:r>
            <a:r>
              <a:rPr lang="it-IT" sz="2000" b="1" dirty="0">
                <a:solidFill>
                  <a:schemeClr val="accent2"/>
                </a:solidFill>
              </a:rPr>
              <a:t>. Registrazione, montaggio, produzione del video. </a:t>
            </a:r>
            <a:r>
              <a:rPr lang="it-IT" sz="2000" b="1" dirty="0" smtClean="0">
                <a:solidFill>
                  <a:schemeClr val="accent2"/>
                </a:solidFill>
              </a:rPr>
              <a:t/>
            </a:r>
            <a:br>
              <a:rPr lang="it-IT" sz="2000" b="1" dirty="0" smtClean="0">
                <a:solidFill>
                  <a:schemeClr val="accent2"/>
                </a:solidFill>
              </a:rPr>
            </a:br>
            <a:r>
              <a:rPr lang="it-IT" sz="2000" b="1" dirty="0" smtClean="0">
                <a:solidFill>
                  <a:schemeClr val="accent2"/>
                </a:solidFill>
              </a:rPr>
              <a:t>10</a:t>
            </a:r>
            <a:r>
              <a:rPr lang="it-IT" sz="2000" b="1" dirty="0">
                <a:solidFill>
                  <a:schemeClr val="accent2"/>
                </a:solidFill>
              </a:rPr>
              <a:t>. Presentazione del lavoro alle altre classi terze </a:t>
            </a:r>
            <a:r>
              <a:rPr lang="it-IT" sz="2000" b="1" dirty="0" smtClean="0">
                <a:solidFill>
                  <a:schemeClr val="accent2"/>
                </a:solidFill>
              </a:rPr>
              <a:t/>
            </a:r>
            <a:br>
              <a:rPr lang="it-IT" sz="2000" b="1" dirty="0" smtClean="0">
                <a:solidFill>
                  <a:schemeClr val="accent2"/>
                </a:solidFill>
              </a:rPr>
            </a:br>
            <a:r>
              <a:rPr lang="it-IT" sz="2000" b="1" dirty="0" smtClean="0">
                <a:solidFill>
                  <a:schemeClr val="accent2"/>
                </a:solidFill>
              </a:rPr>
              <a:t>11</a:t>
            </a:r>
            <a:r>
              <a:rPr lang="it-IT" sz="2000" b="1" dirty="0">
                <a:solidFill>
                  <a:schemeClr val="accent2"/>
                </a:solidFill>
              </a:rPr>
              <a:t>. Eventuale presentazione del lavoro ai genitori e alle altre classi(fasi della realizzazione</a:t>
            </a:r>
            <a:r>
              <a:rPr lang="it-IT" sz="2000" b="1" dirty="0" smtClean="0">
                <a:solidFill>
                  <a:schemeClr val="accent2"/>
                </a:solidFill>
              </a:rPr>
              <a:t>)</a:t>
            </a:r>
            <a:br>
              <a:rPr lang="it-IT" sz="2000" b="1" dirty="0" smtClean="0">
                <a:solidFill>
                  <a:schemeClr val="accent2"/>
                </a:solidFill>
              </a:rPr>
            </a:br>
            <a:r>
              <a:rPr lang="it-IT" sz="2000" b="1" dirty="0">
                <a:solidFill>
                  <a:schemeClr val="accent2"/>
                </a:solidFill>
              </a:rPr>
              <a:t/>
            </a:r>
            <a:br>
              <a:rPr lang="it-IT" sz="2000" b="1" dirty="0">
                <a:solidFill>
                  <a:schemeClr val="accent2"/>
                </a:solidFill>
              </a:rPr>
            </a:br>
            <a:r>
              <a:rPr lang="it-IT" sz="1600" b="1" dirty="0">
                <a:solidFill>
                  <a:schemeClr val="accent2"/>
                </a:solidFill>
              </a:rPr>
              <a:t>(Fonte: http://www.scuolegambolo.gov.it/</a:t>
            </a:r>
            <a:r>
              <a:rPr lang="it-IT" sz="1600" b="1" dirty="0" err="1">
                <a:solidFill>
                  <a:schemeClr val="accent2"/>
                </a:solidFill>
              </a:rPr>
              <a:t>wp-content</a:t>
            </a:r>
            <a:r>
              <a:rPr lang="it-IT" sz="1600" b="1" dirty="0">
                <a:solidFill>
                  <a:schemeClr val="accent2"/>
                </a:solidFill>
              </a:rPr>
              <a:t>/uploads/2015/03/Presentazione_-compitiautentici_pdf.pdf)</a:t>
            </a:r>
            <a:r>
              <a:rPr lang="it-IT" sz="1600" dirty="0"/>
              <a:t/>
            </a:r>
            <a:br>
              <a:rPr lang="it-IT" sz="1600" dirty="0"/>
            </a:br>
            <a:r>
              <a:rPr lang="it-IT" sz="2000" dirty="0"/>
              <a:t/>
            </a:r>
            <a:br>
              <a:rPr lang="it-IT" sz="2000" dirty="0"/>
            </a:br>
            <a:endParaRPr lang="it-IT" sz="1600" dirty="0"/>
          </a:p>
        </p:txBody>
      </p:sp>
    </p:spTree>
    <p:extLst>
      <p:ext uri="{BB962C8B-B14F-4D97-AF65-F5344CB8AC3E}">
        <p14:creationId xmlns:p14="http://schemas.microsoft.com/office/powerpoint/2010/main" val="123252457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677334" y="609600"/>
            <a:ext cx="8596668" cy="5027112"/>
          </a:xfrm>
        </p:spPr>
        <p:txBody>
          <a:bodyPr>
            <a:noAutofit/>
          </a:bodyPr>
          <a:lstStyle/>
          <a:p>
            <a:r>
              <a:rPr lang="it-IT" sz="2000" b="1" dirty="0" smtClean="0">
                <a:solidFill>
                  <a:schemeClr val="accent2"/>
                </a:solidFill>
              </a:rPr>
              <a:t>CLASSI TERZE SECONDARIA I GRADO</a:t>
            </a:r>
            <a:br>
              <a:rPr lang="it-IT" sz="2000" b="1" dirty="0" smtClean="0">
                <a:solidFill>
                  <a:schemeClr val="accent2"/>
                </a:solidFill>
              </a:rPr>
            </a:br>
            <a:r>
              <a:rPr lang="it-IT" sz="2000" b="1" dirty="0">
                <a:solidFill>
                  <a:schemeClr val="accent2"/>
                </a:solidFill>
              </a:rPr>
              <a:t/>
            </a:r>
            <a:br>
              <a:rPr lang="it-IT" sz="2000" b="1" dirty="0">
                <a:solidFill>
                  <a:schemeClr val="accent2"/>
                </a:solidFill>
              </a:rPr>
            </a:br>
            <a:r>
              <a:rPr lang="it-IT" sz="2000" b="1" dirty="0">
                <a:solidFill>
                  <a:schemeClr val="accent2"/>
                </a:solidFill>
              </a:rPr>
              <a:t>TITOLO E TESTO: TRACCIA D’ESAME Devi affrontare l’esame orale di terza media e dimostrare il tuo livello di competenza interdisciplinare, la tua capacità di organizzare conoscenze e abilità diverse. Costruisci una mappa concettuale che colleghi con approfondimenti il lavoro svolto durante l’anno. La mappa ti servirà come traccia per la tua esposizione durante il colloquio d’esame. Buon lavoro e… cerca di stupire gli ascoltatori, mettendo in evidenza anche il tuo punto di vista sulla tematica in questione</a:t>
            </a:r>
            <a:r>
              <a:rPr lang="it-IT" sz="2000" b="1" dirty="0" smtClean="0">
                <a:solidFill>
                  <a:schemeClr val="accent2"/>
                </a:solidFill>
              </a:rPr>
              <a:t>!</a:t>
            </a:r>
            <a:br>
              <a:rPr lang="it-IT" sz="2000" b="1" dirty="0" smtClean="0">
                <a:solidFill>
                  <a:schemeClr val="accent2"/>
                </a:solidFill>
              </a:rPr>
            </a:br>
            <a:r>
              <a:rPr lang="it-IT" sz="2000" b="1" dirty="0">
                <a:solidFill>
                  <a:schemeClr val="accent2"/>
                </a:solidFill>
              </a:rPr>
              <a:t/>
            </a:r>
            <a:br>
              <a:rPr lang="it-IT" sz="2000" b="1" dirty="0">
                <a:solidFill>
                  <a:schemeClr val="accent2"/>
                </a:solidFill>
              </a:rPr>
            </a:br>
            <a:r>
              <a:rPr lang="it-IT" sz="2000" b="1" dirty="0">
                <a:solidFill>
                  <a:schemeClr val="accent2"/>
                </a:solidFill>
              </a:rPr>
              <a:t>(Fonte: http://www.scuolegambolo.gov.it/</a:t>
            </a:r>
            <a:r>
              <a:rPr lang="it-IT" sz="2000" b="1" dirty="0" err="1">
                <a:solidFill>
                  <a:schemeClr val="accent2"/>
                </a:solidFill>
              </a:rPr>
              <a:t>wp-content</a:t>
            </a:r>
            <a:r>
              <a:rPr lang="it-IT" sz="2000" b="1" dirty="0">
                <a:solidFill>
                  <a:schemeClr val="accent2"/>
                </a:solidFill>
              </a:rPr>
              <a:t>/uploads/2015/03/Presentazione_-compitiautentici_pdf.pdf)</a:t>
            </a:r>
            <a:r>
              <a:rPr lang="it-IT" sz="2000" dirty="0"/>
              <a:t/>
            </a:r>
            <a:br>
              <a:rPr lang="it-IT" sz="2000" dirty="0"/>
            </a:br>
            <a:r>
              <a:rPr lang="it-IT" sz="2000" dirty="0"/>
              <a:t/>
            </a:r>
            <a:br>
              <a:rPr lang="it-IT" sz="2000" dirty="0"/>
            </a:br>
            <a:r>
              <a:rPr lang="it-IT" sz="2000" b="1" dirty="0" smtClean="0">
                <a:solidFill>
                  <a:schemeClr val="accent2"/>
                </a:solidFill>
              </a:rPr>
              <a:t/>
            </a:r>
            <a:br>
              <a:rPr lang="it-IT" sz="2000" b="1" dirty="0" smtClean="0">
                <a:solidFill>
                  <a:schemeClr val="accent2"/>
                </a:solidFill>
              </a:rPr>
            </a:br>
            <a:r>
              <a:rPr lang="it-IT" sz="2000" b="1" dirty="0">
                <a:solidFill>
                  <a:schemeClr val="accent2"/>
                </a:solidFill>
              </a:rPr>
              <a:t/>
            </a:r>
            <a:br>
              <a:rPr lang="it-IT" sz="2000" b="1" dirty="0">
                <a:solidFill>
                  <a:schemeClr val="accent2"/>
                </a:solidFill>
              </a:rPr>
            </a:br>
            <a:endParaRPr lang="it-IT" sz="2000" b="1" dirty="0">
              <a:solidFill>
                <a:schemeClr val="accent2"/>
              </a:solidFill>
            </a:endParaRPr>
          </a:p>
        </p:txBody>
      </p:sp>
    </p:spTree>
    <p:extLst>
      <p:ext uri="{BB962C8B-B14F-4D97-AF65-F5344CB8AC3E}">
        <p14:creationId xmlns:p14="http://schemas.microsoft.com/office/powerpoint/2010/main" val="249521318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Tabella 6"/>
          <p:cNvGraphicFramePr>
            <a:graphicFrameLocks noGrp="1"/>
          </p:cNvGraphicFramePr>
          <p:nvPr>
            <p:extLst>
              <p:ext uri="{D42A27DB-BD31-4B8C-83A1-F6EECF244321}">
                <p14:modId xmlns:p14="http://schemas.microsoft.com/office/powerpoint/2010/main" val="2013917554"/>
              </p:ext>
            </p:extLst>
          </p:nvPr>
        </p:nvGraphicFramePr>
        <p:xfrm>
          <a:off x="225468" y="200415"/>
          <a:ext cx="10634598" cy="6572630"/>
        </p:xfrm>
        <a:graphic>
          <a:graphicData uri="http://schemas.openxmlformats.org/drawingml/2006/table">
            <a:tbl>
              <a:tblPr firstRow="1" bandRow="1">
                <a:tableStyleId>{5C22544A-7EE6-4342-B048-85BDC9FD1C3A}</a:tableStyleId>
              </a:tblPr>
              <a:tblGrid>
                <a:gridCol w="5317299"/>
                <a:gridCol w="5317299"/>
              </a:tblGrid>
              <a:tr h="401836">
                <a:tc>
                  <a:txBody>
                    <a:bodyPr/>
                    <a:lstStyle/>
                    <a:p>
                      <a:r>
                        <a:rPr lang="it-IT" b="1" dirty="0">
                          <a:effectLst/>
                        </a:rPr>
                        <a:t>plesso</a:t>
                      </a:r>
                      <a:endParaRPr lang="it-IT" dirty="0">
                        <a:effectLst/>
                      </a:endParaRPr>
                    </a:p>
                  </a:txBody>
                  <a:tcPr marL="57150" marR="57150" marT="57150" marB="57150" anchor="ctr"/>
                </a:tc>
                <a:tc>
                  <a:txBody>
                    <a:bodyPr/>
                    <a:lstStyle/>
                    <a:p>
                      <a:r>
                        <a:rPr lang="it-IT" b="1" dirty="0">
                          <a:effectLst/>
                        </a:rPr>
                        <a:t>classe</a:t>
                      </a:r>
                      <a:endParaRPr lang="it-IT" dirty="0">
                        <a:effectLst/>
                      </a:endParaRPr>
                    </a:p>
                  </a:txBody>
                  <a:tcPr marL="57150" marR="57150" marT="57150" marB="57150" anchor="ctr"/>
                </a:tc>
              </a:tr>
              <a:tr h="1421024">
                <a:tc>
                  <a:txBody>
                    <a:bodyPr/>
                    <a:lstStyle/>
                    <a:p>
                      <a:r>
                        <a:rPr lang="it-IT" sz="1200" b="1" i="0" kern="1200" dirty="0" smtClean="0">
                          <a:solidFill>
                            <a:schemeClr val="dk1"/>
                          </a:solidFill>
                          <a:effectLst/>
                          <a:latin typeface="+mn-lt"/>
                          <a:ea typeface="+mn-ea"/>
                          <a:cs typeface="+mn-cs"/>
                        </a:rPr>
                        <a:t>TITOLO E TESTO DEL COMPITO AUTENTICO</a:t>
                      </a:r>
                      <a:r>
                        <a:rPr lang="it-IT" sz="1200" dirty="0" smtClean="0"/>
                        <a:t/>
                      </a:r>
                      <a:br>
                        <a:rPr lang="it-IT" sz="1200" dirty="0" smtClean="0"/>
                      </a:br>
                      <a:r>
                        <a:rPr lang="it-IT" sz="1200" b="0" i="1" kern="1200" dirty="0" smtClean="0">
                          <a:solidFill>
                            <a:schemeClr val="dk1"/>
                          </a:solidFill>
                          <a:effectLst/>
                          <a:latin typeface="+mn-lt"/>
                          <a:ea typeface="+mn-ea"/>
                          <a:cs typeface="+mn-cs"/>
                        </a:rPr>
                        <a:t>il testo:</a:t>
                      </a:r>
                      <a:r>
                        <a:rPr lang="it-IT" sz="1200" dirty="0" smtClean="0"/>
                        <a:t/>
                      </a:r>
                      <a:br>
                        <a:rPr lang="it-IT" sz="1200" dirty="0" smtClean="0"/>
                      </a:br>
                      <a:r>
                        <a:rPr lang="it-IT" sz="1200" b="0" i="1" kern="1200" dirty="0" smtClean="0">
                          <a:solidFill>
                            <a:schemeClr val="dk1"/>
                          </a:solidFill>
                          <a:effectLst/>
                          <a:latin typeface="+mn-lt"/>
                          <a:ea typeface="+mn-ea"/>
                          <a:cs typeface="+mn-cs"/>
                        </a:rPr>
                        <a:t>• è diretto ai bambini/ragazzi ;</a:t>
                      </a:r>
                      <a:r>
                        <a:rPr lang="it-IT" sz="1200" dirty="0" smtClean="0"/>
                        <a:t/>
                      </a:r>
                      <a:br>
                        <a:rPr lang="it-IT" sz="1200" dirty="0" smtClean="0"/>
                      </a:br>
                      <a:r>
                        <a:rPr lang="it-IT" sz="1200" b="0" i="1" kern="1200" dirty="0" smtClean="0">
                          <a:solidFill>
                            <a:schemeClr val="dk1"/>
                          </a:solidFill>
                          <a:effectLst/>
                          <a:latin typeface="+mn-lt"/>
                          <a:ea typeface="+mn-ea"/>
                          <a:cs typeface="+mn-cs"/>
                        </a:rPr>
                        <a:t>• è formulato con enunciati chiari ed esaustivi, in cui siano esplicitati le consegne, le modalità di lavoro e i risultati attesi;</a:t>
                      </a:r>
                      <a:r>
                        <a:rPr lang="it-IT" sz="1200" dirty="0" smtClean="0"/>
                        <a:t/>
                      </a:r>
                      <a:br>
                        <a:rPr lang="it-IT" sz="1200" dirty="0" smtClean="0"/>
                      </a:br>
                      <a:r>
                        <a:rPr lang="it-IT" sz="1200" b="0" i="1" kern="1200" dirty="0" smtClean="0">
                          <a:solidFill>
                            <a:schemeClr val="dk1"/>
                          </a:solidFill>
                          <a:effectLst/>
                          <a:latin typeface="+mn-lt"/>
                          <a:ea typeface="+mn-ea"/>
                          <a:cs typeface="+mn-cs"/>
                        </a:rPr>
                        <a:t>• individua in una situazione problematica l’input per la realizzazione del compito autentico.</a:t>
                      </a:r>
                      <a:endParaRPr lang="it-IT" sz="1200" dirty="0"/>
                    </a:p>
                  </a:txBody>
                  <a:tcPr/>
                </a:tc>
                <a:tc>
                  <a:txBody>
                    <a:bodyPr/>
                    <a:lstStyle/>
                    <a:p>
                      <a:endParaRPr lang="it-IT" sz="1200"/>
                    </a:p>
                  </a:txBody>
                  <a:tcPr/>
                </a:tc>
              </a:tr>
              <a:tr h="496385">
                <a:tc>
                  <a:txBody>
                    <a:bodyPr/>
                    <a:lstStyle/>
                    <a:p>
                      <a:r>
                        <a:rPr lang="it-IT" sz="1200" b="1" dirty="0">
                          <a:effectLst/>
                        </a:rPr>
                        <a:t>TEMPO DI RIFERIMENTO:    </a:t>
                      </a:r>
                      <a:r>
                        <a:rPr lang="it-IT" sz="1200" dirty="0">
                          <a:effectLst/>
                        </a:rPr>
                        <a:t/>
                      </a:r>
                      <a:br>
                        <a:rPr lang="it-IT" sz="1200" dirty="0">
                          <a:effectLst/>
                        </a:rPr>
                      </a:br>
                      <a:r>
                        <a:rPr lang="it-IT" sz="1200" dirty="0">
                          <a:effectLst/>
                        </a:rPr>
                        <a:t>rispetto alla programmazione</a:t>
                      </a:r>
                    </a:p>
                  </a:txBody>
                  <a:tcPr marL="57150" marR="57150" marT="57150" marB="57150" anchor="ctr"/>
                </a:tc>
                <a:tc>
                  <a:txBody>
                    <a:bodyPr/>
                    <a:lstStyle/>
                    <a:p>
                      <a:r>
                        <a:rPr lang="it-IT" sz="1200" b="1" dirty="0">
                          <a:effectLst/>
                        </a:rPr>
                        <a:t>TEMPO STIMATO PER LA REALIZZAZIONE DEL COMPITO:</a:t>
                      </a:r>
                      <a:r>
                        <a:rPr lang="it-IT" sz="1200" dirty="0">
                          <a:effectLst/>
                        </a:rPr>
                        <a:t/>
                      </a:r>
                      <a:br>
                        <a:rPr lang="it-IT" sz="1200" dirty="0">
                          <a:effectLst/>
                        </a:rPr>
                      </a:br>
                      <a:r>
                        <a:rPr lang="it-IT" sz="1200" i="1" dirty="0">
                          <a:effectLst/>
                        </a:rPr>
                        <a:t>in ore</a:t>
                      </a:r>
                      <a:endParaRPr lang="it-IT" sz="1200" dirty="0">
                        <a:effectLst/>
                      </a:endParaRPr>
                    </a:p>
                  </a:txBody>
                  <a:tcPr marL="57150" marR="57150" marT="57150" marB="57150" anchor="ctr"/>
                </a:tc>
              </a:tr>
              <a:tr h="685484">
                <a:tc>
                  <a:txBody>
                    <a:bodyPr/>
                    <a:lstStyle/>
                    <a:p>
                      <a:r>
                        <a:rPr lang="it-IT" sz="1200" b="1" dirty="0">
                          <a:effectLst/>
                        </a:rPr>
                        <a:t>OBIETTIVO DEL COMPITO:</a:t>
                      </a:r>
                      <a:r>
                        <a:rPr lang="it-IT" sz="1200" dirty="0">
                          <a:effectLst/>
                        </a:rPr>
                        <a:t/>
                      </a:r>
                      <a:br>
                        <a:rPr lang="it-IT" sz="1200" dirty="0">
                          <a:effectLst/>
                        </a:rPr>
                      </a:br>
                      <a:r>
                        <a:rPr lang="it-IT" sz="1200" i="1" dirty="0">
                          <a:effectLst/>
                        </a:rPr>
                        <a:t>esito finale del compito</a:t>
                      </a:r>
                      <a:endParaRPr lang="it-IT" sz="1200" dirty="0">
                        <a:effectLst/>
                      </a:endParaRPr>
                    </a:p>
                  </a:txBody>
                  <a:tcPr marL="57150" marR="57150" marT="57150" marB="57150" anchor="ctr"/>
                </a:tc>
                <a:tc>
                  <a:txBody>
                    <a:bodyPr/>
                    <a:lstStyle/>
                    <a:p>
                      <a:r>
                        <a:rPr lang="it-IT" sz="1200" b="1">
                          <a:effectLst/>
                        </a:rPr>
                        <a:t>MODALITA’ DI LAVORO:</a:t>
                      </a:r>
                      <a:r>
                        <a:rPr lang="it-IT" sz="1200">
                          <a:effectLst/>
                        </a:rPr>
                        <a:t/>
                      </a:r>
                      <a:br>
                        <a:rPr lang="it-IT" sz="1200">
                          <a:effectLst/>
                        </a:rPr>
                      </a:br>
                      <a:r>
                        <a:rPr lang="it-IT" sz="1200" i="1">
                          <a:effectLst/>
                        </a:rPr>
                        <a:t> INDIVIDUALE</a:t>
                      </a:r>
                      <a:r>
                        <a:rPr lang="it-IT" sz="1200">
                          <a:effectLst/>
                        </a:rPr>
                        <a:t/>
                      </a:r>
                      <a:br>
                        <a:rPr lang="it-IT" sz="1200">
                          <a:effectLst/>
                        </a:rPr>
                      </a:br>
                      <a:r>
                        <a:rPr lang="it-IT" sz="1200" i="1">
                          <a:effectLst/>
                        </a:rPr>
                        <a:t> DI GRUPPO</a:t>
                      </a:r>
                      <a:endParaRPr lang="it-IT" sz="1200">
                        <a:effectLst/>
                      </a:endParaRPr>
                    </a:p>
                  </a:txBody>
                  <a:tcPr marL="57150" marR="57150" marT="57150" marB="57150" anchor="ctr"/>
                </a:tc>
              </a:tr>
              <a:tr h="1441921">
                <a:tc>
                  <a:txBody>
                    <a:bodyPr/>
                    <a:lstStyle/>
                    <a:p>
                      <a:r>
                        <a:rPr lang="it-IT" sz="1200" b="1" dirty="0">
                          <a:effectLst/>
                        </a:rPr>
                        <a:t>COSA FA L’ALUNNO:</a:t>
                      </a:r>
                      <a:r>
                        <a:rPr lang="it-IT" sz="1200" dirty="0">
                          <a:effectLst/>
                        </a:rPr>
                        <a:t/>
                      </a:r>
                      <a:br>
                        <a:rPr lang="it-IT" sz="1200" dirty="0">
                          <a:effectLst/>
                        </a:rPr>
                      </a:br>
                      <a:r>
                        <a:rPr lang="it-IT" sz="1200" i="1" dirty="0">
                          <a:effectLst/>
                        </a:rPr>
                        <a:t>elenco delle azioni dell’alunno nelle diverse fasi di:</a:t>
                      </a:r>
                      <a:r>
                        <a:rPr lang="it-IT" sz="1200" dirty="0">
                          <a:effectLst/>
                        </a:rPr>
                        <a:t/>
                      </a:r>
                      <a:br>
                        <a:rPr lang="it-IT" sz="1200" dirty="0">
                          <a:effectLst/>
                        </a:rPr>
                      </a:br>
                      <a:r>
                        <a:rPr lang="it-IT" sz="1200" i="1" dirty="0">
                          <a:effectLst/>
                        </a:rPr>
                        <a:t>• input: analisi delle informazioni, conoscenze, </a:t>
                      </a:r>
                      <a:r>
                        <a:rPr lang="it-IT" sz="1200" i="1" dirty="0" smtClean="0">
                          <a:effectLst/>
                        </a:rPr>
                        <a:t>esperienze acquisite </a:t>
                      </a:r>
                      <a:r>
                        <a:rPr lang="it-IT" sz="1200" i="1" dirty="0">
                          <a:effectLst/>
                        </a:rPr>
                        <a:t>necessarie alla realizzazione del compito; </a:t>
                      </a:r>
                      <a:r>
                        <a:rPr lang="it-IT" sz="1200" dirty="0">
                          <a:effectLst/>
                        </a:rPr>
                        <a:t/>
                      </a:r>
                      <a:br>
                        <a:rPr lang="it-IT" sz="1200" dirty="0">
                          <a:effectLst/>
                        </a:rPr>
                      </a:br>
                      <a:r>
                        <a:rPr lang="it-IT" sz="1200" i="1" dirty="0">
                          <a:effectLst/>
                        </a:rPr>
                        <a:t>• processo: elaborazione delle informazioni, conoscenze…;</a:t>
                      </a:r>
                      <a:r>
                        <a:rPr lang="it-IT" sz="1200" dirty="0">
                          <a:effectLst/>
                        </a:rPr>
                        <a:t/>
                      </a:r>
                      <a:br>
                        <a:rPr lang="it-IT" sz="1200" dirty="0">
                          <a:effectLst/>
                        </a:rPr>
                      </a:br>
                      <a:r>
                        <a:rPr lang="it-IT" sz="1200" i="1" dirty="0">
                          <a:effectLst/>
                        </a:rPr>
                        <a:t>• output: risultati e trasferibilità in altri contesti.</a:t>
                      </a:r>
                      <a:endParaRPr lang="it-IT" sz="1200" dirty="0">
                        <a:effectLst/>
                      </a:endParaRPr>
                    </a:p>
                  </a:txBody>
                  <a:tcPr marL="57150" marR="57150" marT="57150" marB="57150" anchor="ctr"/>
                </a:tc>
                <a:tc>
                  <a:txBody>
                    <a:bodyPr/>
                    <a:lstStyle/>
                    <a:p>
                      <a:r>
                        <a:rPr lang="it-IT" sz="1200" b="1">
                          <a:effectLst/>
                        </a:rPr>
                        <a:t>COSA FA L’INSEGNANTE:</a:t>
                      </a:r>
                      <a:r>
                        <a:rPr lang="it-IT" sz="1200">
                          <a:effectLst/>
                        </a:rPr>
                        <a:t/>
                      </a:r>
                      <a:br>
                        <a:rPr lang="it-IT" sz="1200">
                          <a:effectLst/>
                        </a:rPr>
                      </a:br>
                      <a:r>
                        <a:rPr lang="it-IT" sz="1200" i="1">
                          <a:effectLst/>
                        </a:rPr>
                        <a:t>elenco delle azioni dell’insegnante (es. predispone il setting, osserva, registra, monitora…)</a:t>
                      </a:r>
                      <a:endParaRPr lang="it-IT" sz="1200">
                        <a:effectLst/>
                      </a:endParaRPr>
                    </a:p>
                  </a:txBody>
                  <a:tcPr marL="57150" marR="57150" marT="57150" marB="57150" anchor="ctr"/>
                </a:tc>
              </a:tr>
              <a:tr h="1820079">
                <a:tc>
                  <a:txBody>
                    <a:bodyPr/>
                    <a:lstStyle/>
                    <a:p>
                      <a:r>
                        <a:rPr lang="it-IT" sz="1200" b="1" dirty="0" smtClean="0">
                          <a:effectLst/>
                        </a:rPr>
                        <a:t>MATERIALI e STRUMENTI:</a:t>
                      </a:r>
                      <a:r>
                        <a:rPr lang="it-IT" sz="1200" dirty="0">
                          <a:effectLst/>
                        </a:rPr>
                        <a:t/>
                      </a:r>
                      <a:br>
                        <a:rPr lang="it-IT" sz="1200" dirty="0">
                          <a:effectLst/>
                        </a:rPr>
                      </a:br>
                      <a:r>
                        <a:rPr lang="it-IT" sz="1200" dirty="0">
                          <a:effectLst/>
                        </a:rPr>
                        <a:t>se </a:t>
                      </a:r>
                      <a:r>
                        <a:rPr lang="it-IT" sz="1200" dirty="0" smtClean="0">
                          <a:effectLst/>
                        </a:rPr>
                        <a:t>previsti</a:t>
                      </a:r>
                    </a:p>
                    <a:p>
                      <a:endParaRPr lang="it-IT" sz="1200" dirty="0" smtClean="0">
                        <a:effectLst/>
                      </a:endParaRPr>
                    </a:p>
                    <a:p>
                      <a:endParaRPr lang="it-IT" sz="1200" dirty="0" smtClean="0">
                        <a:effectLst/>
                      </a:endParaRPr>
                    </a:p>
                    <a:p>
                      <a:r>
                        <a:rPr lang="it-IT" sz="1200" b="1" i="0" kern="1200" dirty="0" smtClean="0">
                          <a:solidFill>
                            <a:schemeClr val="dk1"/>
                          </a:solidFill>
                          <a:effectLst/>
                          <a:latin typeface="+mn-lt"/>
                          <a:ea typeface="+mn-ea"/>
                          <a:cs typeface="+mn-cs"/>
                        </a:rPr>
                        <a:t>VALUTAZIONE</a:t>
                      </a:r>
                      <a:r>
                        <a:rPr lang="it-IT" sz="1200" b="0" i="0" kern="1200" dirty="0" smtClean="0">
                          <a:solidFill>
                            <a:schemeClr val="dk1"/>
                          </a:solidFill>
                          <a:effectLst/>
                          <a:latin typeface="+mn-lt"/>
                          <a:ea typeface="+mn-ea"/>
                          <a:cs typeface="+mn-cs"/>
                        </a:rPr>
                        <a:t> </a:t>
                      </a:r>
                      <a:r>
                        <a:rPr lang="it-IT" sz="1200" b="0" i="1" kern="1200" dirty="0" smtClean="0">
                          <a:solidFill>
                            <a:schemeClr val="dk1"/>
                          </a:solidFill>
                          <a:effectLst/>
                          <a:latin typeface="+mn-lt"/>
                          <a:ea typeface="+mn-ea"/>
                          <a:cs typeface="+mn-cs"/>
                        </a:rPr>
                        <a:t>esplicitazione dei criteri che determinano la valutazione e l’attribuzione dei livelli</a:t>
                      </a:r>
                      <a:r>
                        <a:rPr lang="it-IT" sz="1200" dirty="0" smtClean="0"/>
                        <a:t/>
                      </a:r>
                      <a:br>
                        <a:rPr lang="it-IT" sz="1200" dirty="0" smtClean="0"/>
                      </a:br>
                      <a:r>
                        <a:rPr lang="it-IT" sz="1200" b="1" i="0" kern="1200" dirty="0" smtClean="0">
                          <a:solidFill>
                            <a:schemeClr val="dk1"/>
                          </a:solidFill>
                          <a:effectLst/>
                          <a:latin typeface="+mn-lt"/>
                          <a:ea typeface="+mn-ea"/>
                          <a:cs typeface="+mn-cs"/>
                        </a:rPr>
                        <a:t>LIVELLO BASE:</a:t>
                      </a:r>
                      <a:r>
                        <a:rPr lang="it-IT" sz="1200" dirty="0" smtClean="0"/>
                        <a:t/>
                      </a:r>
                      <a:br>
                        <a:rPr lang="it-IT" sz="1200" dirty="0" smtClean="0"/>
                      </a:br>
                      <a:r>
                        <a:rPr lang="it-IT" sz="1200" b="1" i="0" kern="1200" dirty="0" smtClean="0">
                          <a:solidFill>
                            <a:schemeClr val="dk1"/>
                          </a:solidFill>
                          <a:effectLst/>
                          <a:latin typeface="+mn-lt"/>
                          <a:ea typeface="+mn-ea"/>
                          <a:cs typeface="+mn-cs"/>
                        </a:rPr>
                        <a:t>LIVELLO INTERMEDIO:</a:t>
                      </a:r>
                      <a:r>
                        <a:rPr lang="it-IT" sz="1200" dirty="0" smtClean="0"/>
                        <a:t/>
                      </a:r>
                      <a:br>
                        <a:rPr lang="it-IT" sz="1200" dirty="0" smtClean="0"/>
                      </a:br>
                      <a:r>
                        <a:rPr lang="it-IT" sz="1200" b="1" i="0" kern="1200" dirty="0" smtClean="0">
                          <a:solidFill>
                            <a:schemeClr val="dk1"/>
                          </a:solidFill>
                          <a:effectLst/>
                          <a:latin typeface="+mn-lt"/>
                          <a:ea typeface="+mn-ea"/>
                          <a:cs typeface="+mn-cs"/>
                        </a:rPr>
                        <a:t>LIVELLO AVANZATO:</a:t>
                      </a:r>
                    </a:p>
                    <a:p>
                      <a:endParaRPr lang="it-IT" sz="1200" b="1" i="0" kern="1200" dirty="0" smtClean="0">
                        <a:solidFill>
                          <a:schemeClr val="dk1"/>
                        </a:solidFill>
                        <a:effectLst/>
                        <a:latin typeface="+mn-lt"/>
                        <a:ea typeface="+mn-ea"/>
                        <a:cs typeface="+mn-cs"/>
                      </a:endParaRPr>
                    </a:p>
                    <a:p>
                      <a:r>
                        <a:rPr lang="it-IT" sz="1200" b="1" i="0" kern="1200" dirty="0" smtClean="0">
                          <a:solidFill>
                            <a:schemeClr val="dk1"/>
                          </a:solidFill>
                          <a:effectLst/>
                          <a:latin typeface="+mn-lt"/>
                          <a:ea typeface="+mn-ea"/>
                          <a:cs typeface="+mn-cs"/>
                        </a:rPr>
                        <a:t>AUTOVALUTAZIONE : se realizzata</a:t>
                      </a:r>
                      <a:endParaRPr lang="it-IT" sz="1200" dirty="0">
                        <a:effectLst/>
                      </a:endParaRPr>
                    </a:p>
                  </a:txBody>
                  <a:tcPr marL="57150" marR="57150" marT="57150" marB="57150" anchor="ctr"/>
                </a:tc>
                <a:tc>
                  <a:txBody>
                    <a:bodyPr/>
                    <a:lstStyle/>
                    <a:p>
                      <a:endParaRPr lang="it-IT" sz="1200" dirty="0">
                        <a:effectLst/>
                      </a:endParaRPr>
                    </a:p>
                  </a:txBody>
                  <a:tcPr marL="57150" marR="57150" marT="57150" marB="57150" anchor="ctr"/>
                </a:tc>
              </a:tr>
            </a:tbl>
          </a:graphicData>
        </a:graphic>
      </p:graphicFrame>
    </p:spTree>
    <p:extLst>
      <p:ext uri="{BB962C8B-B14F-4D97-AF65-F5344CB8AC3E}">
        <p14:creationId xmlns:p14="http://schemas.microsoft.com/office/powerpoint/2010/main" val="222471274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602178" y="609600"/>
            <a:ext cx="9456222" cy="4739014"/>
          </a:xfrm>
        </p:spPr>
        <p:txBody>
          <a:bodyPr>
            <a:normAutofit/>
          </a:bodyPr>
          <a:lstStyle/>
          <a:p>
            <a:pPr fontAlgn="ctr"/>
            <a:r>
              <a:rPr lang="it-IT" b="1" dirty="0"/>
              <a:t>LA “VALUTAZIONE AUTENTICA”</a:t>
            </a:r>
            <a:br>
              <a:rPr lang="it-IT" b="1" dirty="0"/>
            </a:br>
            <a:r>
              <a:rPr lang="it-IT" b="1" dirty="0" smtClean="0"/>
              <a:t/>
            </a:r>
            <a:br>
              <a:rPr lang="it-IT" b="1" dirty="0" smtClean="0"/>
            </a:br>
            <a:r>
              <a:rPr lang="it-IT" dirty="0"/>
              <a:t/>
            </a:r>
            <a:br>
              <a:rPr lang="it-IT" dirty="0"/>
            </a:br>
            <a:r>
              <a:rPr lang="it-IT" dirty="0" smtClean="0">
                <a:hlinkClick r:id="rId2"/>
              </a:rPr>
              <a:t>http://www.comprensivomarrubiu.it/...</a:t>
            </a:r>
            <a:r>
              <a:rPr lang="it-IT" dirty="0" err="1" smtClean="0">
                <a:hlinkClick r:id="rId2"/>
              </a:rPr>
              <a:t>valutautentica</a:t>
            </a:r>
            <a:r>
              <a:rPr lang="it-IT" dirty="0" smtClean="0">
                <a:hlinkClick r:id="rId2"/>
              </a:rPr>
              <a:t>/</a:t>
            </a:r>
            <a:r>
              <a:rPr lang="it-IT" dirty="0" err="1" smtClean="0">
                <a:hlinkClick r:id="rId2"/>
              </a:rPr>
              <a:t>La_valutazione_autentica</a:t>
            </a:r>
            <a:r>
              <a:rPr lang="it-IT" dirty="0"/>
              <a:t/>
            </a:r>
            <a:br>
              <a:rPr lang="it-IT" dirty="0"/>
            </a:br>
            <a:endParaRPr lang="it-IT" b="1" dirty="0"/>
          </a:p>
        </p:txBody>
      </p:sp>
    </p:spTree>
    <p:extLst>
      <p:ext uri="{BB962C8B-B14F-4D97-AF65-F5344CB8AC3E}">
        <p14:creationId xmlns:p14="http://schemas.microsoft.com/office/powerpoint/2010/main" val="1587037218"/>
      </p:ext>
    </p:extLst>
  </p:cSld>
  <p:clrMapOvr>
    <a:masterClrMapping/>
  </p:clrMapOvr>
</p:sld>
</file>

<file path=ppt/theme/theme1.xml><?xml version="1.0" encoding="utf-8"?>
<a:theme xmlns:a="http://schemas.openxmlformats.org/drawingml/2006/main" name="Sfaccettatura">
  <a:themeElements>
    <a:clrScheme name="Facet">
      <a:dk1>
        <a:sysClr val="windowText" lastClr="000000"/>
      </a:dk1>
      <a:lt1>
        <a:sysClr val="window" lastClr="FFFFFF"/>
      </a:lt1>
      <a:dk2>
        <a:srgbClr val="2C3C43"/>
      </a:dk2>
      <a:lt2>
        <a:srgbClr val="EBEBEB"/>
      </a:lt2>
      <a:accent1>
        <a:srgbClr val="5FCBEF"/>
      </a:accent1>
      <a:accent2>
        <a:srgbClr val="2E83C3"/>
      </a:accent2>
      <a:accent3>
        <a:srgbClr val="42D0A2"/>
      </a:accent3>
      <a:accent4>
        <a:srgbClr val="2E946B"/>
      </a:accent4>
      <a:accent5>
        <a:srgbClr val="42B051"/>
      </a:accent5>
      <a:accent6>
        <a:srgbClr val="96D141"/>
      </a:accent6>
      <a:hlink>
        <a:srgbClr val="3FCDE7"/>
      </a:hlink>
      <a:folHlink>
        <a:srgbClr val="A9D3E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0B5AB586-D108-4FC1-8368-649FE654B894}"/>
    </a:ext>
  </a:extLst>
</a:theme>
</file>

<file path=docProps/app.xml><?xml version="1.0" encoding="utf-8"?>
<Properties xmlns="http://schemas.openxmlformats.org/officeDocument/2006/extended-properties" xmlns:vt="http://schemas.openxmlformats.org/officeDocument/2006/docPropsVTypes">
  <Template>Facet</Template>
  <TotalTime>99</TotalTime>
  <Words>324</Words>
  <Application>Microsoft Office PowerPoint</Application>
  <PresentationFormat>Widescreen</PresentationFormat>
  <Paragraphs>50</Paragraphs>
  <Slides>26</Slides>
  <Notes>0</Notes>
  <HiddenSlides>0</HiddenSlides>
  <MMClips>0</MMClips>
  <ScaleCrop>false</ScaleCrop>
  <HeadingPairs>
    <vt:vector size="6" baseType="variant">
      <vt:variant>
        <vt:lpstr>Caratteri utilizzati</vt:lpstr>
      </vt:variant>
      <vt:variant>
        <vt:i4>4</vt:i4>
      </vt:variant>
      <vt:variant>
        <vt:lpstr>Tema</vt:lpstr>
      </vt:variant>
      <vt:variant>
        <vt:i4>1</vt:i4>
      </vt:variant>
      <vt:variant>
        <vt:lpstr>Titoli diapositive</vt:lpstr>
      </vt:variant>
      <vt:variant>
        <vt:i4>26</vt:i4>
      </vt:variant>
    </vt:vector>
  </HeadingPairs>
  <TitlesOfParts>
    <vt:vector size="31" baseType="lpstr">
      <vt:lpstr>Arial</vt:lpstr>
      <vt:lpstr>Trebuchet MS</vt:lpstr>
      <vt:lpstr>Wingdings</vt:lpstr>
      <vt:lpstr>Wingdings 3</vt:lpstr>
      <vt:lpstr>Sfaccettatura</vt:lpstr>
      <vt:lpstr>II LABORATORIO FORMATIVO 23-02-2016 RIDEFINIZIONE DEI COMPITI AUTENTICI DI REALTA’ E COSTRUZIONE DI RUBRICHE VALUTATIVE</vt:lpstr>
      <vt:lpstr>Prima di mettersi al lavoro, occorre focalizzare l’attenzione sulle seguenti questioni rispetto a quanto elaborato all’inizio dell’a.s. :</vt:lpstr>
      <vt:lpstr>Wiggins (1992) propone un elenco di otto criteri di riferimento utili alla progettazione di un compito autentico:    i compiti autentici dovrebbero essere autentici e significativi, ovvero compiti per cui vale la pena esprimere la propria competenza;   l’insieme dei compiti dovrebbe rappresentare un campione significativo che consenta di effettuare generalizzazioni appropriate circa le abilità complesse che, in generale, l’individuo è in grado di esprimere;   i criteri di valutazione dovrebbero essere centrati sulla natura dei compiti stessi e sull’insieme di conoscenze, abilità e disposizioni che intendono evidenziare;  le modalità di valutazione dovrebbero consentire un’autentica verifica delle prestazioni sottese;   il contesto nel quale si inseriscono le prove del test dovrebbe essere vivido, realistico e piacevole, tenendo presente la necessità di ridurre al minimo le limitazioni di tempo, di accesso alle risorse e quelle dovute alla conoscenza previa dei compiti e degli standard;   i compiti dovrebbero essere validati, ovvero verificati su un piccolo campione di studenti prima di essere impiegati su vasta scala;   l’assegnazione dei punteggi dovrebbe essere fattibile ed attendibile;   i risultati della valutazione dovrebbero essere riportati ed usati in modo tale da soddisfare le persone che, a diversi livelli, se ne servono. </vt:lpstr>
      <vt:lpstr>COSTRUIRE SITUAZIONI - PROBLEMA     Le situazioni problema consentono ai soggetti di riorganizzare le proprie conoscenze, capacità e tutte le risorse che possiede, in modo unitario, come avviene nella vita di tutti i giorni. Consentono al soggetto di cimentarsi in modo da dover sopperire, con varie strategie, a chi/ che sa/non sa fare… ovvero si auto-attiva in direzione del proprio apprendimento. (Fonte: Federico Batini, Unipg)  </vt:lpstr>
      <vt:lpstr>Costruire situazioni-didattiche:   •... sfide che possono essere affrontate direttamente dall’allievo   •... anche dove vi siano situazioni eticamente conflittuali (senza poi ovviamente scegliere un punto di vista valoriale, ma abituando a giustificare un punto di vista e a distinguere tra dati di realtà e opinioni) ...   •... a soluzioni aperte (non compiti con una sola soluzione);   •... in contesto reale o realistico;   •... da risolvere preferenzialmente con l’utilizzo di documenti autentici; •... che siano “vicine” all’esperienza dell’allievo (personale, quotidiana, scolastica...).  (Fonte: Federico Batini, Unipg) </vt:lpstr>
      <vt:lpstr>Compiti autentici di realtà</vt:lpstr>
      <vt:lpstr>SCUOLA DELL’INFANZIA    TITOLO E TESTO: SE IO FOSSI…ULISSE.   Durante le attività di ricostruzione delle scene più salienti dell’Odissea, alcuni bambini parlottano fra di loro attirando l’attenzione dell’insegnante che, dopo aver sedato gli animi, chiede spiegazioni in merito al diverbio. Due dei bambini grandi spiegano che il diverbio nasce dal fatto che a tutti e due piacerebbe “indossare i panni” di Ulisse. Presto detto i bambini a turno si identificano con altri personaggi dell’Odissea, mettendo in scena una piccola drammatizzazione improvvisata con conseguenti momenti comici e drammatici al tempo stesso. L’insegnante ne approfitta per programmare una vera e propria drammatizzazione ed invita i bambini a pensare per il giorno dopo ad una scena della storia letta e ricostruita durante l’anno, pensando anche, in base alle immagini più volte viste nei libri e nel web, a come preparare scenografie e costumi, musica di sottofondo. I bambini decidono di mettere in scena l’incontro di Ulisse con il Ciclope Polifemo e il suo ritorno ad Itaca, precisamente l’incontro con Penelope.  (Fonte: http://www.scuolegambolo.gov.it/wp-content/uploads/2015/03/Presentazione_-compitiautentici_pdf.pdf)</vt:lpstr>
      <vt:lpstr>TITOLO E TESTO: “OCCHIALI DA SOLE PER LO SPAZIO”  L’insegnante legge a tutti i bambini della sezione un racconto inerente al progetto “DOVE VA A DORMIRE IL SOLE DI NOTTE ? ”  “ Siamo partiti con la nostra fantascientifica astronave, per un viaggio meraviglioso, alla scoperta dello spazio e del misterioso sistema solare. A bordo ci teniamo stretti-stretti e dopo qualche attimo di paura ci calmiamo e siamo felici di ammirare il panorama. In lontananza cominciamo a vedere qualcosa… ecco la nostra stella … IL SOLE. “ La sua luce è così intensa che non ci permette di tenere gli occhi aperti … “ Come possiamo fare per poterlo osservare? Come ci possiamo proteggere gli occhi dalla luce così intensa ?...N. racconta che quando va al mare, la sua mamma, gli mette sempre gli occhialini con le lenti scure per  proteggere i suoi occhi. G. invece , dice che i suoi occhi sono così delicati che tutte le volte che osserva la luce intensa, si arrossano e le scendono le lacrime. Possiamo costruirli anche noi !!! dice L. , così quando accendiamo il nostro sole (plafoniera) possiamo guardarlo bene.  (Fonte: http://www.scuolegambolo.gov.it/wp-content/uploads/2015/03/Presentazione_-compitiautentici_pdf.pdf)</vt:lpstr>
      <vt:lpstr>CLASSI PRIME SCUOLA PRIMARIA   TITOLO E TESTO: “AMICO COMPUTER”  «Abbiamo imparato ad accendere e a spegnere il computer e ad accedere alla cartella “alunno” grazie ad una password… Il nostro compagno Marco è ormai assente da qualche giorno e non ha partecipato a queste lezioni» La maestra suggerisce di scrivere per Marco una scheda con la sequenza delle azioni necessarie per accendere e spegnere il computer e per aprire la cartella “alunno” .  (Fonte: http://www.scuolegambolo.gov.it/wp-content/uploads/2015/03/Presentazione_-compitiautentici_pdf.pdf)   </vt:lpstr>
      <vt:lpstr>TITOLO E TESTO :“ARTE IN MOSTRA”   “Cari bambini, in questi giorni, a partire da oggi, predisporrete una mostra che raccolga i lavori d’arte realizzati durante l’anno. Inizierete selezionando le opere d’arte prodotte che più vi piacciono, preparando per ciascuna di esse un titolo. Inviterete i vostri genitori alla mostra, attraverso la produzione di un biglietto creativo e colorato, con frontespizio e messaggio d’invito relativo alla stessa, indicando ora e luogo dell’evento. Dimenticavo... allestirete la mostra, appendendo creativamente e in modo originale i vostri lavori.  (Fonte: http://www.scuolegambolo.gov.it/wp-content/uploads/2015/03/Presentazione_-compitiautentici_pdf.pdf)     </vt:lpstr>
      <vt:lpstr>CLASSI SECONDE PRIMARIA   TITOLO E TESTO: “ UN VIAGGIO” "Oggi è il 13 di febbraio, Paolo ha prenotato un viaggio a Firenze che da tempo voleva realizzare. Partirà fra 63 giorni, tenendo conto della stagione in cui sarà, aiutalo a preparare la valigia indicando gli indumenti necessari. Per visitare la città ha a disposizione 43 euro. Aiutalo a pianificare le sue scelte considerando che non vuole rinunciare a vedere la cupola del Duomo.   (Fonte: http://www.scuolegambolo.gov.it/wp-content/uploads/2015/03/Presentazione_-compitiautentici_pdf.pdf)    </vt:lpstr>
      <vt:lpstr>CLASSI TERZE PRIMARIA  TITOLO E TESTO :“AMICACQUA”   In occasione della giornata mondiale dell’acqua (22 marzo), prepara una presentazione per i compagni delle classi seconde, per avvicinarli alla conoscenza dell’acqua e sensibilizzarli ad un uso corretto e consapevole di questo prezioso elemento.  (Fonte: http://www.scuolegambolo.gov.it/wp-content/uploads/2015/03/Presentazione_-compitiautentici_pdf.pdf) </vt:lpstr>
      <vt:lpstr>CLASSI TERZE PRIMARIA  TITOLO E TESTO: UNA GIORNATA NELLA PREISTORIA   «Questa mattina mi sono svegliato alle 7 appena ho sentito suonare la sveglia; il cielo fuori dalla finestra era scuro. Ho dovuto accendere la luce per cercare i vestiti nell'armadio, poi mi sono lavato e pettinato e ho indossato una maglietta di lana rossa ed un paio di jeans. Dalla cucina proveniva un delizioso profumo di brioche, la mamma mi aveva preparato anche una tazza piena di latte e cacao. Appena finita la colazione ho preso il mio zainetto, mi sono infilato il giubbotto, la sciarpa e i guanti e sono andato alla fermata ad aspettare l'autobus. Quando sono arrivato a scuola la maestra era già in classe e stava attaccando alla parete un grande cartellone sulla Preistoria. La mattinata è trascorsa velocemente e la campanella ha annunciato la fine delle lezioni. A pranzo la mamma ha preparato la pastasciutta con il sugo e una bistecca con le patate. Nel pomeriggio ho fatto i compiti e poi ho guardato la televisione. Quando è tornato il papà dall'ufficio mi ha insegnato a mandare le e-mail con il computer così adesso posso scrivere al mio amico Jim che abita in America. Dopo cena ho guardato un po' di televisione e poi sono andato a letto». Dopo aver letto la cronaca della giornata "tipo" di un bambino della tua età e del tuo tempo, prova ad immaginare cosa avresti fatto durante una giornata di migliaia di anni fa, realizzando dei cartelloni per rappresentare i vari momenti della giornata, gli usi e i costumi di un bambino della preistoria. Ricorda! Allora non avevi a disposizione la Play Station e la pastasciutta non esisteva ancora!!!! (Fonte: http://www.scuolegambolo.gov.it/wp-content/uploads/2015/03/Presentazione_-compitiautentici_pdf.pdf) </vt:lpstr>
      <vt:lpstr>CLASSI QUARTE PRIMARIA  TITOLO E TESTO: DOCUMENTIAMO ALCUNE ESPERIENZE SCOLASTICHE ATTRAVERSO LE PAGINE DI UN DIARIO: -   Realizzate la copertina - Decidete, nel gruppo-classe, la modalità e i tempi di compilazione - Scegliete le esperienze significative da riportare sulle pagine del diario - Rappresentate graficamente, ricavandone dati e statistiche, i dati raccolti relativamente al gradimento del lavoro svolto - Realizzate tabelle e diagrammi al computer - Inglese: al termine della unit 1, realizza il tuo “family tree” con l’utilizzo del computer e descrivi la tua famiglia ai tuoi compagni, prima oralmente e poi per iscritto. - Matematica: realizza un sondaggio, all’interno della classe, sull’indice di gradimento del diario di classe. Raccogli i dati, registrali in tabella. - Informatica: coi dati raccolti nelle 4 classi quarte sulla realizzazione del diario di classe, a coppie e con l’utilizzo del programma excel, elaborate un istogramma e 4 diversi diagrammi a torta da cui risulti il confronto tra i dati raccolti. -Scienze: divisi in gruppi, preparate una lezione da presentare al resto della classe sulla risorgiva e sull’esperienza diretta sul territorio, con l’utilizzo di disegni, didascalie, schemi.  (Fonte: http://www.scuolegambolo.gov.it/wp-content/uploads/2015/03/Presentazione_-compitiautentici_pdf.pdf)  </vt:lpstr>
      <vt:lpstr>CLASSI QUARTE PRIMARIA  TITOLO E TESTO: SO… OPERARE CON LE MISURE   Sistemiamo nella cucina della mensa alcuni elettrodomestici, lungo la parete Sud (3,97 m), dove è già collocato l’acquaio che misura 1,6 m. Le misure degli elettrodomestici sono le seguenti: • forno 0,6 m • lavatrice 45 cm • frigorifero 875 mm. Verifichiamo la possibilità di inserire lungo la parete anche un altro mobiletto. Quanti centimetri potrà misurare?  (Fonte: http://www.scuolegambolo.gov.it/wp-content/uploads/2015/03/Presentazione_-compitiautentici_pdf.pdf)   </vt:lpstr>
      <vt:lpstr>CLASSI QUINTE PRIMARIA  TITOLO E TESTO: LA VACANZA IN AUSTRALIA   I genitori di Gioia amano molto viaggiare. Per la fine della scuola elementare della loro bambina vorrebbero fare un viaggio speciale nel mese di luglio: desidererebbero trascorrere tre settimane in Australia. Sono molto affascinati da questo paese lontano ma si rendono conto che preparare l’itinerario non è cosa da poco. Gioia suggerisce loro di contattare Nicole e la sua famiglia. Ti ricordi di Nicole? E’ una nostra ex compagna di classe che tre anni fa ha lasciato l’Italia per emigrare in Australia. Nicole parla ancora italiano perché i loro genitori ci tengono che non dimentichi la sua lingua natia, ma ormai vivendo in un paese di lingua anglofona da tre anni, sicuramente è l’inglese il modo in cui preferisce esprimersi. Prova con l’aiuto delle tue maestre a scrivere una semplice lettera alla tua amica lontana e chiedile informazioni utili per organizzare il viaggio. Potresti domandarle: - Com’è il clima in Australia a luglio? - Quali sono le località imperdibili da vistare? - Quali documenti servono per il viaggio? - Qual è il sito migliore per prenotare il volo? Esiste un volo diretto dall’Italia o è necessario fare scalo in un altro paese straniero? Come ormai sai le tue maestre sono in diretto contatto con i professori della scuola media, se può renderti più sicuro, prima di inviare la lettera a Nicole, mandane una copia al Professor Alessandro Cantoni e spiegagli se può verificare la correttezza del nostro elaborato. (E’ un modo per mostrargli in anteprima quello che hai imparato in questi anni!). Ottenuta la mail di risposta, procedi nell’organizzare l’itinerario. Prova a visitare il sito Expedia e quello di Trivago, ricordandoti di selezionare una città di arrivo e una di partenza. Confronta i vari preventivi e scegli quello che secondo te è più conveniente ed interessante! Quali sono le modalità di pagamento per un pacchetto vacanza online? Ci sono delle informazioni che ti sarebbero utili prima della partenza? (Fonte: http://www.scuolegambolo.gov.it/wp-content/uploads/2015/03/Presentazione_-compitiautentici_pdf.pdf)    </vt:lpstr>
      <vt:lpstr>CLASSI QUINTE PRIMARIA  TITOLO E TESTO: LA CAMERETTA DA ARREDARE  I genitori di Paola devono arredare la cameretta della loro bambina che ormai è cresciuta. Decidono di contattare il mobilificio del paese per avere un preventivo di costo. Si recano in negozio dopo aver preso le misure della stanzetta e visionano con l’arredatrice alcuni cataloghi a disposizione. Notano subito una bellissima cameretta composta da armadio, letto, comodino, scrivania, sedia e libreria. Scelgono i colori: lilla e giallo. Ritornano al mobilificio dopo una settimana per visionare il preventivo: euro 3037, compreso di trasporto e montaggio! Un po’ troppo, pensano i genitori, non credevano di spendere così tanto! Decidono allora di guardarsi intorno e sfogliano un catalogo trovato nella cassetta della posta. Si recano a Trezzano sul Naviglio, in una catena di mobili a basso costo. Anche qui trovano una cameretta simile a quella già vista: stesso colore e mobili quasi uguali!!! Evviva il prezzo è inferiore: euro 2950, con sconto del 10% (senza rateazione). Mamma e papà vanno per formalizzare l’acquisto, ma scoprono che ci sono dei costi aggiuntivi: trasporto dei mobili 6,5% sulla cifra totale e montaggio 8%. . Ora consiglia tu dove conviene acquistare la cameretta nuova. Attento! Non dimenticare di considerare i costi del carburante che i genitori di Paola hanno consumato per raggiungere il negozio di Trezzano sul Naviglio . Tu sai dove si trova Trezzano sul Naviglio? Localizzalo, utilizzando Google maps: potrai anche scoprire la distanza da Gambolò e i costi di tragitto! I genitori di Paola, dopo aver preso la loro decisione riguardo all’acquisto, devono risolvere un nuovo problema: non sono soddisfatti della disposizione dei mobili nella nuova cameretta, così come viene rappresentato nella piantina, che gli arredatori hanno preparato! Chiedono allora aiuto a Paola, che a scuola è molto brava in geometria! Immagina di essere Paola e, utilizzando la carta millimetrata, prova a disporre, secondo i tuoi gusti personali gli arredi che compongono la nuova cameretta. Prima di metterti all’opera, devi conoscere le misure necessarie.  (Fonte: http://www.scuolegambolo.gov.it/wp-content/uploads/2015/03/Presentazione_-compitiautentici_pdf.pdf)    </vt:lpstr>
      <vt:lpstr>CLASSI QUINTE PRIMARIA   TITOLO E TESTO: LA BOLLETTA DELL’ELETTRICITA’ In questi giorni la nonna di Maria si è vista recapitare la bolletta della luce che riportava la cifra di euro 204,00!!!! Non riesce a capacitarsi di come mai debba pagare una cifra così elevata! Ci sarà mica stato un errore? Sicuramente è capitato un disguido di persona. La bolletta precedente era di soli euro 60,00, una cifra adeguata ai suoi consumi, di nonna che vive sola. Ha chiamato il numero verde dell’Enel, ipotizzando uno scambio di persona, ma l’operatore ha verificato che i consumi erano veramente i suoi! Maria torna a casa da scuola alle 16,30 e, trovando la nonna afflitta, s’ impegna, con le competenze acquisite, ad aiutarla. E se tu fossi Maria, cosa avresti fatto per aiutare la nonna? Prova a fare delle ipotesi interpretando le informazioni che puoi ricavare dalla bolletta.  (Fonte: http://www.scuolegambolo.gov.it/wp-content/uploads/2015/03/Presentazione_-compitiautentici_pdf.pdf)   </vt:lpstr>
      <vt:lpstr>BES TERZE PRIMARIA  TITOLO E TESTO: WEEK END AL LAGO Un'agenzia di viaggi propone un concorso per pubblicizzare alcune mete turistiche, prepara un cartellone pubblicitario per parteciparvi. Verrà presentata ai bambini un'immagine raffigurante un paesaggio montano che rappresenta in particolare uno scorcio di un lago. Gli alunni dovranno realizzare un cartellone che dovrà pubblicizzare, con messaggi accattivanti e informazioni turistiche, la località rappresentata, con lo scopo di premiare il risultato migliore che vincerà un virtuale concorso promosso da un'immaginaria agenzia viaggi  (Fonte: http://www.scuolegambolo.gov.it/wp-content/uploads/2015/03/Presentazione_-compitiautentici_pdf.pdf)    </vt:lpstr>
      <vt:lpstr>TITOLO E TESTO: STAREMO TUTTI QUANTI NELLA STESSA VASCA “… ogni studente suona il suo strumento, non c’è niente da fare. La cosa difficile è conoscere bene i nostri musicisti e trovare l’armonia. Una buona classe non è un reggimento che marcia al passo, ma un’orchestra che prova la stessa sinfonia” Attraverso l’attività laboratoriale ci si propone di promuovere la cooperazione e il coinvolgimento di tutti gli alunni, con la finalità principale di creare una piccola orchestra nella quale ciascun bambino potrà trovare posto e apportare il proprio contributo.  "PAROLIAMO"...IN ENGLISH Le maestre presentano alla classe il famoso gioco in scatola "Paroliamo", diffuso in Italia per la prima volta nel 1982. Per rendere più accattivante il gioco, organizzane una versione in lingua inglese, gareggiando con i compagni per stabilire il gruppo vincitore tra quelli che individueranno, nel minor tempo possibile, quattro parole in lingua inglese. Ai bambini verrà presentato, prima di tutto, il gioco "Paroliamo" nella sua versione italiana, con le relative regole di svolgimento. Successivamente verranno distribuite le carte sulle quali sono indicate le lettere dell'alfabeto. Utilizzando le carte a disposizione, ogni capogruppo pescherà una di queste carte e la lettera scritta su di essa sarà l'iniziale delle quattro parole che ciascun gruppo dovrà indicare e rappresentare con un disegno su cartellone nel minor tempo possibile.   TESTO E TITOLO: GIOCHIAMO CON I NUMERI Si creerà, in classe, una situazione di gioco per coinvolgere tutti i bambini e suscitare interesse per promuovere la motivazione, base dell’apprendimento. Verranno proposti il gioco della tombola e schede operative strutturate “detective stories”. Successivamente il gruppo classe verrà diviso in piccoli gruppi per preparare una detective story ciascuno. Le detective stories della sezione verranno proposte alle altre sezioni costituendo uno scambio, un torneo tra classi. Il gruppo classe decreterà il punteggio di difficoltà della prova (da 0 facile 1 2 3 4 a 5 difficile) e di gradimento (da 0 non piace a 5 piace moltissimo); concluderà completando le due opzioni: - in questo compito ho trovato difficoltà a … - in questo compito ho imparato…  (Fonte: http://www.scuolegambolo.gov.it/wp-content/uploads/2015/03/Presentazione_-compitiautentici_pdf.pdf)    </vt:lpstr>
      <vt:lpstr>CLASSI  PRIME SECONDARIA DI I GRADO  TITOLO E TESTO: REALIZZA UNA CAMPAGNA CONTRO IL FUMO (POSTER E SLOGAN).  1. Stesura di un questionario per la rilevazione della diffusione del fumo all’interno delle famiglie.  2. Rilevazione e analisi dei dati.  3. Costruzione delle tabelle e dei grafici relativi alla diffusione del fumo.  4. Discussione e analisi dei risultati.  5. Lettura della legislazione sul fumo.  6. Ideazione di un messaggio pubblicitario contro il fumo. 7. Realizzazione dei poster e delle magliette con slogan individuale.  8. Realizzazione di un testo su una melodia conosciuta. 9. Presentazione del lavoro alle altre classi prime.  10. Eventuale presentazione del lavoro ai genitori e alle altre classi (fasi della realizzazione).  (Fonte: http://www.scuolegambolo.gov.it/wp-content/uploads/2015/03/Presentazione_-compitiautentici_pdf.pdf)    </vt:lpstr>
      <vt:lpstr>CLASSI SECONDE SECONDARIA DI I GRADO  TITOLO E TESTO: REALIZZAZIONE DI UN GIORNALE “Notizie dall’Europa”  1. Visione del telegiornale (a casa con scheda di osservazione).  2. Selezione delle notizie da approfondire.  3. Discussione e analisi delle notizie.  4. Organizzazione in gruppi di lavoro e stesura di testi giornalistici.  5. Selezione degli articoli migliori (con scheda di valutazione).  6. Presentazione del lavoro alle altre classi seconde.  7. Impaginazione del giornale.  8. Stampa del giornale.  9. Eventuale presentazione del lavoro ai genitori e alle altre classi (fasi della realizzazione).  (Fonte: http://www.scuolegambolo.gov.it/wp-content/uploads/2015/03/Presentazione_-compitiautentici_pdf.pdf)  </vt:lpstr>
      <vt:lpstr>CLASSI TERZE SECONDARIA I GRADO  TITOLO E TESTO: REALIZZAZIONE DI UN VIDEO “Telegiornale dal mondo”  1. Visione del telegiornale (a casa).  2. Lettura della struttura del telegiornale attraverso la lettura di testi (antologia), l’analisi delle notizie.  3. Discussione, analisi ed elaborazione di una scheda di osservazione.  4. Selezione delle notizie da approfondire. (gruppo classe)  5. Organizzazione in gruppi di lavoro e stesura di testi giornalistici.  6. Stesura della scaletta del telegiornale  7. Scelta delle musiche e della grafica  8. Scelta dei ruoli: speaker, inviato, … 9. Registrazione, montaggio, produzione del video.  10. Presentazione del lavoro alle altre classi terze  11. Eventuale presentazione del lavoro ai genitori e alle altre classi(fasi della realizzazione)  (Fonte: http://www.scuolegambolo.gov.it/wp-content/uploads/2015/03/Presentazione_-compitiautentici_pdf.pdf)  </vt:lpstr>
      <vt:lpstr>CLASSI TERZE SECONDARIA I GRADO  TITOLO E TESTO: TRACCIA D’ESAME Devi affrontare l’esame orale di terza media e dimostrare il tuo livello di competenza interdisciplinare, la tua capacità di organizzare conoscenze e abilità diverse. Costruisci una mappa concettuale che colleghi con approfondimenti il lavoro svolto durante l’anno. La mappa ti servirà come traccia per la tua esposizione durante il colloquio d’esame. Buon lavoro e… cerca di stupire gli ascoltatori, mettendo in evidenza anche il tuo punto di vista sulla tematica in questione!  (Fonte: http://www.scuolegambolo.gov.it/wp-content/uploads/2015/03/Presentazione_-compitiautentici_pdf.pdf)    </vt:lpstr>
      <vt:lpstr>Presentazione standard di PowerPoint</vt:lpstr>
      <vt:lpstr>LA “VALUTAZIONE AUTENTICA”   http://www.comprensivomarrubiu.it/...valutautentica/La_valutazione_autentica </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II LABORATORIO FORMATIVO 23-02-2016 RIDEFINIZIONE DEI COMPITI AUTENTICI DI REALTA’ E COSTRUZIONE DI RUBRICHE VALUTATIVE</dc:title>
  <dc:creator>grazia</dc:creator>
  <cp:lastModifiedBy>grazia</cp:lastModifiedBy>
  <cp:revision>24</cp:revision>
  <dcterms:created xsi:type="dcterms:W3CDTF">2016-02-21T08:34:57Z</dcterms:created>
  <dcterms:modified xsi:type="dcterms:W3CDTF">2016-02-22T21:13:55Z</dcterms:modified>
</cp:coreProperties>
</file>